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256" r:id="rId2"/>
    <p:sldId id="261" r:id="rId3"/>
    <p:sldId id="262" r:id="rId4"/>
    <p:sldId id="269" r:id="rId5"/>
    <p:sldId id="273" r:id="rId6"/>
    <p:sldId id="271" r:id="rId7"/>
    <p:sldId id="272" r:id="rId8"/>
    <p:sldId id="258" r:id="rId9"/>
    <p:sldId id="26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0000FF"/>
    <a:srgbClr val="091C5F"/>
    <a:srgbClr val="0A237A"/>
    <a:srgbClr val="545454"/>
    <a:srgbClr val="E37D16"/>
    <a:srgbClr val="E39E16"/>
    <a:srgbClr val="FF9E16"/>
    <a:srgbClr val="002463"/>
    <a:srgbClr val="16356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09" autoAdjust="0"/>
    <p:restoredTop sz="99617" autoAdjust="0"/>
  </p:normalViewPr>
  <p:slideViewPr>
    <p:cSldViewPr snapToGrid="0">
      <p:cViewPr varScale="1">
        <p:scale>
          <a:sx n="98" d="100"/>
          <a:sy n="98" d="100"/>
        </p:scale>
        <p:origin x="-936" y="-90"/>
      </p:cViewPr>
      <p:guideLst>
        <p:guide orient="horz" pos="4137"/>
        <p:guide pos="5223"/>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00" d="100"/>
          <a:sy n="100" d="100"/>
        </p:scale>
        <p:origin x="-4592" y="-104"/>
      </p:cViewPr>
      <p:guideLst>
        <p:guide orient="horz" pos="2880"/>
        <p:guide pos="2160"/>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5B8A0F-509A-4D4E-B8A2-D4D70F6ADCD7}" type="datetimeFigureOut">
              <a:rPr lang="en-US" smtClean="0"/>
              <a:pPr/>
              <a:t>5/7/2014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996E58-9887-034D-A2C5-588D503682EE}" type="slidenum">
              <a:rPr lang="en-US" smtClean="0"/>
              <a:pPr/>
              <a:t>‹#›</a:t>
            </a:fld>
            <a:endParaRPr lang="en-US"/>
          </a:p>
        </p:txBody>
      </p:sp>
    </p:spTree>
    <p:extLst>
      <p:ext uri="{BB962C8B-B14F-4D97-AF65-F5344CB8AC3E}">
        <p14:creationId xmlns:p14="http://schemas.microsoft.com/office/powerpoint/2010/main" val="36194984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002528-0F20-8844-920C-2F20B517E443}" type="datetimeFigureOut">
              <a:rPr lang="en-US" smtClean="0"/>
              <a:pPr/>
              <a:t>5/7/2014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11B632-81DE-3B44-B95D-30BC8B3608A6}" type="slidenum">
              <a:rPr lang="en-US" smtClean="0"/>
              <a:pPr/>
              <a:t>‹#›</a:t>
            </a:fld>
            <a:endParaRPr lang="en-US"/>
          </a:p>
        </p:txBody>
      </p:sp>
    </p:spTree>
    <p:extLst>
      <p:ext uri="{BB962C8B-B14F-4D97-AF65-F5344CB8AC3E}">
        <p14:creationId xmlns:p14="http://schemas.microsoft.com/office/powerpoint/2010/main" val="30422787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11B632-81DE-3B44-B95D-30BC8B3608A6}" type="slidenum">
              <a:rPr lang="en-US" smtClean="0"/>
              <a:pPr/>
              <a:t>1</a:t>
            </a:fld>
            <a:endParaRPr lang="en-US"/>
          </a:p>
        </p:txBody>
      </p:sp>
    </p:spTree>
    <p:extLst>
      <p:ext uri="{BB962C8B-B14F-4D97-AF65-F5344CB8AC3E}">
        <p14:creationId xmlns:p14="http://schemas.microsoft.com/office/powerpoint/2010/main" val="73521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11B632-81DE-3B44-B95D-30BC8B3608A6}" type="slidenum">
              <a:rPr lang="en-US" smtClean="0"/>
              <a:pPr/>
              <a:t>2</a:t>
            </a:fld>
            <a:endParaRPr lang="en-US"/>
          </a:p>
        </p:txBody>
      </p:sp>
    </p:spTree>
    <p:extLst>
      <p:ext uri="{BB962C8B-B14F-4D97-AF65-F5344CB8AC3E}">
        <p14:creationId xmlns:p14="http://schemas.microsoft.com/office/powerpoint/2010/main" val="1279053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11B632-81DE-3B44-B95D-30BC8B3608A6}" type="slidenum">
              <a:rPr lang="en-US" smtClean="0"/>
              <a:pPr/>
              <a:t>3</a:t>
            </a:fld>
            <a:endParaRPr lang="en-US"/>
          </a:p>
        </p:txBody>
      </p:sp>
    </p:spTree>
    <p:extLst>
      <p:ext uri="{BB962C8B-B14F-4D97-AF65-F5344CB8AC3E}">
        <p14:creationId xmlns:p14="http://schemas.microsoft.com/office/powerpoint/2010/main" val="3263717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11B632-81DE-3B44-B95D-30BC8B3608A6}" type="slidenum">
              <a:rPr lang="en-US" smtClean="0"/>
              <a:pPr/>
              <a:t>4</a:t>
            </a:fld>
            <a:endParaRPr lang="en-US"/>
          </a:p>
        </p:txBody>
      </p:sp>
    </p:spTree>
    <p:extLst>
      <p:ext uri="{BB962C8B-B14F-4D97-AF65-F5344CB8AC3E}">
        <p14:creationId xmlns:p14="http://schemas.microsoft.com/office/powerpoint/2010/main" val="310482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11B632-81DE-3B44-B95D-30BC8B3608A6}" type="slidenum">
              <a:rPr lang="en-US" smtClean="0"/>
              <a:pPr/>
              <a:t>5</a:t>
            </a:fld>
            <a:endParaRPr lang="en-US"/>
          </a:p>
        </p:txBody>
      </p:sp>
    </p:spTree>
    <p:extLst>
      <p:ext uri="{BB962C8B-B14F-4D97-AF65-F5344CB8AC3E}">
        <p14:creationId xmlns:p14="http://schemas.microsoft.com/office/powerpoint/2010/main" val="2879200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11B632-81DE-3B44-B95D-30BC8B3608A6}" type="slidenum">
              <a:rPr lang="en-US" smtClean="0"/>
              <a:pPr/>
              <a:t>6</a:t>
            </a:fld>
            <a:endParaRPr lang="en-US"/>
          </a:p>
        </p:txBody>
      </p:sp>
    </p:spTree>
    <p:extLst>
      <p:ext uri="{BB962C8B-B14F-4D97-AF65-F5344CB8AC3E}">
        <p14:creationId xmlns:p14="http://schemas.microsoft.com/office/powerpoint/2010/main" val="2879200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11B632-81DE-3B44-B95D-30BC8B3608A6}" type="slidenum">
              <a:rPr lang="en-US" smtClean="0"/>
              <a:pPr/>
              <a:t>7</a:t>
            </a:fld>
            <a:endParaRPr lang="en-US"/>
          </a:p>
        </p:txBody>
      </p:sp>
    </p:spTree>
    <p:extLst>
      <p:ext uri="{BB962C8B-B14F-4D97-AF65-F5344CB8AC3E}">
        <p14:creationId xmlns:p14="http://schemas.microsoft.com/office/powerpoint/2010/main" val="2298285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11B632-81DE-3B44-B95D-30BC8B3608A6}" type="slidenum">
              <a:rPr lang="en-US" smtClean="0"/>
              <a:pPr/>
              <a:t>8</a:t>
            </a:fld>
            <a:endParaRPr lang="en-US"/>
          </a:p>
        </p:txBody>
      </p:sp>
    </p:spTree>
    <p:extLst>
      <p:ext uri="{BB962C8B-B14F-4D97-AF65-F5344CB8AC3E}">
        <p14:creationId xmlns:p14="http://schemas.microsoft.com/office/powerpoint/2010/main" val="1316669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11B632-81DE-3B44-B95D-30BC8B3608A6}" type="slidenum">
              <a:rPr lang="en-US" smtClean="0"/>
              <a:pPr/>
              <a:t>9</a:t>
            </a:fld>
            <a:endParaRPr lang="en-US"/>
          </a:p>
        </p:txBody>
      </p:sp>
    </p:spTree>
    <p:extLst>
      <p:ext uri="{BB962C8B-B14F-4D97-AF65-F5344CB8AC3E}">
        <p14:creationId xmlns:p14="http://schemas.microsoft.com/office/powerpoint/2010/main" val="1552459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descr="PPT Template Bar Vertical Flat index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71600" cy="6858000"/>
          </a:xfrm>
          <a:prstGeom prst="rect">
            <a:avLst/>
          </a:prstGeom>
        </p:spPr>
      </p:pic>
      <p:sp>
        <p:nvSpPr>
          <p:cNvPr id="2" name="Title 1"/>
          <p:cNvSpPr>
            <a:spLocks noGrp="1"/>
          </p:cNvSpPr>
          <p:nvPr>
            <p:ph type="ctrTitle" hasCustomPrompt="1"/>
          </p:nvPr>
        </p:nvSpPr>
        <p:spPr>
          <a:xfrm>
            <a:off x="1371509" y="1240507"/>
            <a:ext cx="7772491" cy="1142693"/>
          </a:xfrm>
        </p:spPr>
        <p:txBody>
          <a:bodyPr anchor="ctr" anchorCtr="0">
            <a:normAutofit/>
          </a:bodyPr>
          <a:lstStyle>
            <a:lvl1pPr algn="ctr">
              <a:spcBef>
                <a:spcPts val="300"/>
              </a:spcBef>
              <a:spcAft>
                <a:spcPts val="300"/>
              </a:spcAft>
              <a:defRPr sz="3200" i="1">
                <a:solidFill>
                  <a:srgbClr val="0A237A"/>
                </a:solidFill>
                <a:effectLst>
                  <a:outerShdw blurRad="38100" dist="38100" dir="2700000" algn="tl">
                    <a:srgbClr val="000000">
                      <a:alpha val="43137"/>
                    </a:srgbClr>
                  </a:outerShdw>
                </a:effectLst>
              </a:defRPr>
            </a:lvl1pPr>
          </a:lstStyle>
          <a:p>
            <a:r>
              <a:rPr lang="en-US" dirty="0" smtClean="0"/>
              <a:t>Title</a:t>
            </a:r>
            <a:endParaRPr lang="en-US" dirty="0"/>
          </a:p>
        </p:txBody>
      </p:sp>
      <p:sp>
        <p:nvSpPr>
          <p:cNvPr id="3" name="Subtitle 2"/>
          <p:cNvSpPr>
            <a:spLocks noGrp="1"/>
          </p:cNvSpPr>
          <p:nvPr>
            <p:ph type="subTitle" idx="1" hasCustomPrompt="1"/>
          </p:nvPr>
        </p:nvSpPr>
        <p:spPr>
          <a:xfrm>
            <a:off x="1371509" y="2888133"/>
            <a:ext cx="7772492" cy="1186074"/>
          </a:xfrm>
          <a:prstGeom prst="rect">
            <a:avLst/>
          </a:prstGeom>
        </p:spPr>
        <p:txBody>
          <a:bodyPr>
            <a:normAutofit/>
          </a:bodyPr>
          <a:lstStyle>
            <a:lvl1pPr marL="0" indent="0" algn="ctr">
              <a:buNone/>
              <a:defRPr sz="2400" i="1">
                <a:solidFill>
                  <a:srgbClr val="0A237A"/>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sp>
        <p:nvSpPr>
          <p:cNvPr id="9" name="Text Placeholder 8"/>
          <p:cNvSpPr>
            <a:spLocks noGrp="1"/>
          </p:cNvSpPr>
          <p:nvPr>
            <p:ph type="body" sz="quarter" idx="10" hasCustomPrompt="1"/>
          </p:nvPr>
        </p:nvSpPr>
        <p:spPr>
          <a:xfrm>
            <a:off x="1591734" y="4585830"/>
            <a:ext cx="4495195" cy="2063524"/>
          </a:xfrm>
          <a:prstGeom prst="rect">
            <a:avLst/>
          </a:prstGeom>
        </p:spPr>
        <p:txBody>
          <a:bodyPr anchor="b" anchorCtr="0">
            <a:normAutofit/>
          </a:bodyPr>
          <a:lstStyle>
            <a:lvl1pPr marL="0" indent="0" algn="l">
              <a:buNone/>
              <a:defRPr sz="1800" i="1" baseline="0">
                <a:solidFill>
                  <a:srgbClr val="0A237A"/>
                </a:solidFill>
                <a:effectLst>
                  <a:outerShdw blurRad="38100" dist="38100" dir="2700000" algn="tl">
                    <a:srgbClr val="000000">
                      <a:alpha val="43137"/>
                    </a:srgbClr>
                  </a:outerShdw>
                </a:effectLst>
              </a:defRPr>
            </a:lvl1pPr>
          </a:lstStyle>
          <a:p>
            <a:pPr lvl="0"/>
            <a:r>
              <a:rPr lang="en-US" dirty="0" smtClean="0"/>
              <a:t>Name</a:t>
            </a:r>
            <a:br>
              <a:rPr lang="en-US" dirty="0" smtClean="0"/>
            </a:br>
            <a:r>
              <a:rPr lang="en-US" dirty="0" smtClean="0"/>
              <a:t>Title</a:t>
            </a:r>
            <a:br>
              <a:rPr lang="en-US" dirty="0" smtClean="0"/>
            </a:br>
            <a:r>
              <a:rPr lang="en-US" dirty="0" smtClean="0"/>
              <a:t>Contact info</a:t>
            </a:r>
            <a:endParaRPr lang="en-US" dirty="0"/>
          </a:p>
        </p:txBody>
      </p:sp>
      <p:pic>
        <p:nvPicPr>
          <p:cNvPr id="10" name="Picture 9" descr="apl_small_vertical_blue.png"/>
          <p:cNvPicPr>
            <a:picLocks noChangeAspect="1"/>
          </p:cNvPicPr>
          <p:nvPr userDrawn="1"/>
        </p:nvPicPr>
        <p:blipFill rotWithShape="1">
          <a:blip r:embed="rId3">
            <a:extLst>
              <a:ext uri="{28A0092B-C50C-407E-A947-70E740481C1C}">
                <a14:useLocalDpi xmlns:a14="http://schemas.microsoft.com/office/drawing/2010/main" val="0"/>
              </a:ext>
            </a:extLst>
          </a:blip>
          <a:srcRect r="2103" b="8895"/>
          <a:stretch/>
        </p:blipFill>
        <p:spPr>
          <a:xfrm>
            <a:off x="6383867" y="5177780"/>
            <a:ext cx="2760133" cy="1680220"/>
          </a:xfrm>
          <a:prstGeom prst="rect">
            <a:avLst/>
          </a:prstGeom>
        </p:spPr>
      </p:pic>
    </p:spTree>
    <p:extLst>
      <p:ext uri="{BB962C8B-B14F-4D97-AF65-F5344CB8AC3E}">
        <p14:creationId xmlns:p14="http://schemas.microsoft.com/office/powerpoint/2010/main" val="204107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2"/>
          <p:cNvSpPr>
            <a:spLocks noGrp="1"/>
          </p:cNvSpPr>
          <p:nvPr>
            <p:ph idx="1"/>
          </p:nvPr>
        </p:nvSpPr>
        <p:spPr>
          <a:xfrm>
            <a:off x="457200" y="1126398"/>
            <a:ext cx="8228542" cy="5257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6261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3 Line Title Templa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16152"/>
          </a:xfrm>
          <a:prstGeom prst="rect">
            <a:avLst/>
          </a:prstGeom>
        </p:spPr>
      </p:pic>
      <p:sp>
        <p:nvSpPr>
          <p:cNvPr id="2" name="Title 1"/>
          <p:cNvSpPr>
            <a:spLocks noGrp="1"/>
          </p:cNvSpPr>
          <p:nvPr>
            <p:ph type="title" hasCustomPrompt="1"/>
          </p:nvPr>
        </p:nvSpPr>
        <p:spPr>
          <a:xfrm>
            <a:off x="241200" y="-16934"/>
            <a:ext cx="8229600" cy="1224425"/>
          </a:xfrm>
        </p:spPr>
        <p:txBody>
          <a:bodyPr anchor="b" anchorCtr="0">
            <a:normAutofit/>
          </a:bodyPr>
          <a:lstStyle>
            <a:lvl1pPr>
              <a:defRPr sz="2800" baseline="0"/>
            </a:lvl1pPr>
          </a:lstStyle>
          <a:p>
            <a:r>
              <a:rPr lang="en-US" dirty="0" smtClean="0"/>
              <a:t>Click to edit Master title style:</a:t>
            </a:r>
            <a:br>
              <a:rPr lang="en-US" dirty="0" smtClean="0"/>
            </a:br>
            <a:r>
              <a:rPr lang="en-US" dirty="0" smtClean="0"/>
              <a:t>Two or Three Lines</a:t>
            </a:r>
            <a:br>
              <a:rPr lang="en-US" dirty="0" smtClean="0"/>
            </a:br>
            <a:r>
              <a:rPr lang="en-US" dirty="0" smtClean="0"/>
              <a:t>of Title Text</a:t>
            </a:r>
            <a:endParaRPr lang="en-US" dirty="0"/>
          </a:p>
        </p:txBody>
      </p:sp>
      <p:sp>
        <p:nvSpPr>
          <p:cNvPr id="3" name="Content Placeholder 2"/>
          <p:cNvSpPr>
            <a:spLocks noGrp="1"/>
          </p:cNvSpPr>
          <p:nvPr>
            <p:ph idx="1"/>
          </p:nvPr>
        </p:nvSpPr>
        <p:spPr>
          <a:xfrm>
            <a:off x="457200" y="1374513"/>
            <a:ext cx="8229600" cy="49924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26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p>
            <a:r>
              <a:rPr lang="en-US" dirty="0" smtClean="0"/>
              <a:t>Click to edit Master title style</a:t>
            </a:r>
            <a:endParaRPr lang="en-US" dirty="0"/>
          </a:p>
        </p:txBody>
      </p:sp>
      <p:sp>
        <p:nvSpPr>
          <p:cNvPr id="3" name="Content Placeholder 2"/>
          <p:cNvSpPr>
            <a:spLocks noGrp="1"/>
          </p:cNvSpPr>
          <p:nvPr>
            <p:ph sz="half" idx="1"/>
          </p:nvPr>
        </p:nvSpPr>
        <p:spPr>
          <a:xfrm>
            <a:off x="281800" y="1126063"/>
            <a:ext cx="4222800" cy="5257800"/>
          </a:xfrm>
          <a:prstGeom prst="rect">
            <a:avLst/>
          </a:prstGeo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2063" y="1126063"/>
            <a:ext cx="4224528" cy="5257800"/>
          </a:xfrm>
          <a:prstGeom prst="rect">
            <a:avLst/>
          </a:prstGeo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5993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87185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pic>
        <p:nvPicPr>
          <p:cNvPr id="2" name="Picture 1" descr="apl_small_vertical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3533" y="1536046"/>
            <a:ext cx="5096934" cy="3334084"/>
          </a:xfrm>
          <a:prstGeom prst="rect">
            <a:avLst/>
          </a:prstGeom>
        </p:spPr>
      </p:pic>
    </p:spTree>
    <p:extLst>
      <p:ext uri="{BB962C8B-B14F-4D97-AF65-F5344CB8AC3E}">
        <p14:creationId xmlns:p14="http://schemas.microsoft.com/office/powerpoint/2010/main" val="3839444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 name="Title Placeholder 1"/>
          <p:cNvSpPr>
            <a:spLocks noGrp="1"/>
          </p:cNvSpPr>
          <p:nvPr>
            <p:ph type="title"/>
          </p:nvPr>
        </p:nvSpPr>
        <p:spPr>
          <a:xfrm>
            <a:off x="241200" y="71739"/>
            <a:ext cx="8766000" cy="803443"/>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16" name="Text Box 24"/>
          <p:cNvSpPr txBox="1">
            <a:spLocks noChangeArrowheads="1"/>
          </p:cNvSpPr>
          <p:nvPr userDrawn="1"/>
        </p:nvSpPr>
        <p:spPr bwMode="auto">
          <a:xfrm>
            <a:off x="79060" y="6636866"/>
            <a:ext cx="312906" cy="215444"/>
          </a:xfrm>
          <a:prstGeom prst="rect">
            <a:avLst/>
          </a:prstGeom>
          <a:noFill/>
          <a:ln w="9525">
            <a:noFill/>
            <a:miter lim="800000"/>
            <a:headEnd/>
            <a:tailEnd/>
          </a:ln>
          <a:effectLst/>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fld id="{3D10290D-4606-4C02-B498-50EFD41AC8B6}" type="slidenum">
              <a:rPr kumimoji="0" lang="en-US" sz="800" b="0" i="0" u="none" strike="noStrike" kern="0" cap="none" spc="0" normalizeH="0" baseline="0" noProof="0">
                <a:ln>
                  <a:noFill/>
                </a:ln>
                <a:solidFill>
                  <a:schemeClr val="tx1">
                    <a:alpha val="60000"/>
                  </a:scheme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chemeClr val="tx1">
                  <a:alpha val="60000"/>
                </a:schemeClr>
              </a:solidFill>
              <a:effectLst/>
              <a:uLnTx/>
              <a:uFillTx/>
            </a:endParaRPr>
          </a:p>
        </p:txBody>
      </p:sp>
      <p:sp>
        <p:nvSpPr>
          <p:cNvPr id="17" name="Text Placeholder 2"/>
          <p:cNvSpPr>
            <a:spLocks noGrp="1"/>
          </p:cNvSpPr>
          <p:nvPr>
            <p:ph type="body" idx="1"/>
          </p:nvPr>
        </p:nvSpPr>
        <p:spPr>
          <a:xfrm>
            <a:off x="457200" y="1126399"/>
            <a:ext cx="8229600" cy="5257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a:off x="165099" y="6635750"/>
            <a:ext cx="8026401" cy="0"/>
          </a:xfrm>
          <a:prstGeom prst="line">
            <a:avLst/>
          </a:prstGeom>
          <a:ln>
            <a:solidFill>
              <a:schemeClr val="tx2"/>
            </a:solidFill>
            <a:tailEnd type="none" w="med" len="lg"/>
          </a:ln>
        </p:spPr>
        <p:style>
          <a:lnRef idx="1">
            <a:schemeClr val="dk1"/>
          </a:lnRef>
          <a:fillRef idx="0">
            <a:schemeClr val="dk1"/>
          </a:fillRef>
          <a:effectRef idx="0">
            <a:schemeClr val="dk1"/>
          </a:effectRef>
          <a:fontRef idx="minor">
            <a:schemeClr val="tx1"/>
          </a:fontRef>
        </p:style>
      </p:cxnSp>
      <p:pic>
        <p:nvPicPr>
          <p:cNvPr id="13" name="Picture 12" descr="apl_small_shield_blue.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52658" y="6447367"/>
            <a:ext cx="361925" cy="370474"/>
          </a:xfrm>
          <a:prstGeom prst="rect">
            <a:avLst/>
          </a:prstGeom>
        </p:spPr>
      </p:pic>
      <p:sp>
        <p:nvSpPr>
          <p:cNvPr id="14" name="TextBox 13"/>
          <p:cNvSpPr txBox="1"/>
          <p:nvPr userDrawn="1"/>
        </p:nvSpPr>
        <p:spPr>
          <a:xfrm>
            <a:off x="8128000" y="6488857"/>
            <a:ext cx="492126" cy="280243"/>
          </a:xfrm>
          <a:prstGeom prst="rect">
            <a:avLst/>
          </a:prstGeom>
          <a:noFill/>
        </p:spPr>
        <p:txBody>
          <a:bodyPr wrap="square" rIns="0" rtlCol="0">
            <a:spAutoFit/>
          </a:bodyPr>
          <a:lstStyle/>
          <a:p>
            <a:pPr algn="r"/>
            <a:r>
              <a:rPr lang="en-US" sz="1200" b="1" i="0" dirty="0" smtClean="0">
                <a:solidFill>
                  <a:srgbClr val="002463"/>
                </a:solidFill>
                <a:latin typeface="Arial Narrow Bold"/>
                <a:cs typeface="Arial Narrow Bold"/>
              </a:rPr>
              <a:t>Space</a:t>
            </a:r>
            <a:endParaRPr lang="en-US" sz="1200" b="1" i="0" dirty="0">
              <a:solidFill>
                <a:srgbClr val="002463"/>
              </a:solidFill>
              <a:latin typeface="Arial Narrow Bold"/>
              <a:cs typeface="Arial Narrow Bold"/>
            </a:endParaRPr>
          </a:p>
        </p:txBody>
      </p:sp>
    </p:spTree>
    <p:extLst>
      <p:ext uri="{BB962C8B-B14F-4D97-AF65-F5344CB8AC3E}">
        <p14:creationId xmlns:p14="http://schemas.microsoft.com/office/powerpoint/2010/main" val="769597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2" r:id="rId4"/>
    <p:sldLayoutId id="2147483658" r:id="rId5"/>
    <p:sldLayoutId id="2147483657" r:id="rId6"/>
  </p:sldLayoutIdLst>
  <p:timing>
    <p:tnLst>
      <p:par>
        <p:cTn id="1" dur="indefinite" restart="never" nodeType="tmRoot"/>
      </p:par>
    </p:tnLst>
  </p:timing>
  <p:hf hdr="0"/>
  <p:txStyles>
    <p:titleStyle>
      <a:lvl1pPr algn="l" defTabSz="457200" rtl="0" eaLnBrk="1" latinLnBrk="0" hangingPunct="1">
        <a:lnSpc>
          <a:spcPct val="90000"/>
        </a:lnSpc>
        <a:spcBef>
          <a:spcPct val="0"/>
        </a:spcBef>
        <a:buNone/>
        <a:defRPr sz="2800" b="1" i="1" u="none" kern="1200">
          <a:solidFill>
            <a:schemeClr val="bg1"/>
          </a:solidFill>
          <a:effectLst>
            <a:outerShdw blurRad="38100" dist="38100" dir="2700000" algn="tl">
              <a:srgbClr val="000000">
                <a:alpha val="43137"/>
              </a:srgbClr>
            </a:outerShdw>
          </a:effectLst>
          <a:latin typeface="Arial"/>
          <a:ea typeface="+mj-ea"/>
          <a:cs typeface="Arial"/>
        </a:defRPr>
      </a:lvl1pPr>
    </p:titleStyle>
    <p:bodyStyle>
      <a:lvl1pPr marL="230188" indent="-230188" algn="l" defTabSz="457200" rtl="0" eaLnBrk="1" latinLnBrk="0" hangingPunct="1">
        <a:lnSpc>
          <a:spcPct val="100000"/>
        </a:lnSpc>
        <a:spcBef>
          <a:spcPts val="300"/>
        </a:spcBef>
        <a:spcAft>
          <a:spcPts val="300"/>
        </a:spcAft>
        <a:buClrTx/>
        <a:buFont typeface="Wingdings" charset="2"/>
        <a:buChar char="§"/>
        <a:defRPr sz="2000" b="1" kern="1200">
          <a:solidFill>
            <a:srgbClr val="0A237A"/>
          </a:solidFill>
          <a:latin typeface="+mn-lt"/>
          <a:ea typeface="+mn-ea"/>
          <a:cs typeface="+mn-cs"/>
        </a:defRPr>
      </a:lvl1pPr>
      <a:lvl2pPr marL="627063" indent="-228600" algn="l" defTabSz="457200" rtl="0" eaLnBrk="1" latinLnBrk="0" hangingPunct="1">
        <a:lnSpc>
          <a:spcPct val="100000"/>
        </a:lnSpc>
        <a:spcBef>
          <a:spcPts val="300"/>
        </a:spcBef>
        <a:spcAft>
          <a:spcPts val="300"/>
        </a:spcAft>
        <a:buClrTx/>
        <a:buSzPct val="75000"/>
        <a:buFont typeface="Wingdings" charset="2"/>
        <a:buChar char="Ø"/>
        <a:defRPr sz="1800" b="1" kern="1200">
          <a:solidFill>
            <a:schemeClr val="tx1"/>
          </a:solidFill>
          <a:latin typeface="+mn-lt"/>
          <a:ea typeface="+mn-ea"/>
          <a:cs typeface="+mn-cs"/>
        </a:defRPr>
      </a:lvl2pPr>
      <a:lvl3pPr marL="1033463" indent="-228600" algn="l" defTabSz="457200" rtl="0" eaLnBrk="1" latinLnBrk="0" hangingPunct="1">
        <a:lnSpc>
          <a:spcPct val="100000"/>
        </a:lnSpc>
        <a:spcBef>
          <a:spcPts val="300"/>
        </a:spcBef>
        <a:spcAft>
          <a:spcPts val="300"/>
        </a:spcAft>
        <a:buClrTx/>
        <a:buFont typeface="Lucida Grande"/>
        <a:buChar char="–"/>
        <a:defRPr sz="1600" b="1" kern="1200">
          <a:solidFill>
            <a:schemeClr val="tx1"/>
          </a:solidFill>
          <a:latin typeface="+mn-lt"/>
          <a:ea typeface="+mn-ea"/>
          <a:cs typeface="+mn-cs"/>
        </a:defRPr>
      </a:lvl3pPr>
      <a:lvl4pPr marL="1430338" indent="-228600" algn="l" defTabSz="457200" rtl="0" eaLnBrk="1" latinLnBrk="0" hangingPunct="1">
        <a:lnSpc>
          <a:spcPct val="100000"/>
        </a:lnSpc>
        <a:spcBef>
          <a:spcPts val="300"/>
        </a:spcBef>
        <a:spcAft>
          <a:spcPts val="300"/>
        </a:spcAft>
        <a:buClrTx/>
        <a:buFont typeface="Arial"/>
        <a:buChar char="•"/>
        <a:defRPr sz="1600" b="1" kern="1200">
          <a:solidFill>
            <a:schemeClr val="tx1"/>
          </a:solidFill>
          <a:latin typeface="+mn-lt"/>
          <a:ea typeface="+mn-ea"/>
          <a:cs typeface="+mn-cs"/>
        </a:defRPr>
      </a:lvl4pPr>
      <a:lvl5pPr marL="1828800" indent="-228600" algn="l" defTabSz="457200" rtl="0" eaLnBrk="1" latinLnBrk="0" hangingPunct="1">
        <a:lnSpc>
          <a:spcPct val="100000"/>
        </a:lnSpc>
        <a:spcBef>
          <a:spcPts val="300"/>
        </a:spcBef>
        <a:spcAft>
          <a:spcPts val="300"/>
        </a:spcAft>
        <a:buClrTx/>
        <a:buSzPct val="75000"/>
        <a:buFont typeface="Wingdings" charset="2"/>
        <a:buChar char="v"/>
        <a:defRPr sz="16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Superior Solar Conjunction Planning</a:t>
            </a:r>
            <a:endParaRPr lang="en-US" dirty="0"/>
          </a:p>
        </p:txBody>
      </p:sp>
      <p:sp>
        <p:nvSpPr>
          <p:cNvPr id="5" name="Subtitle 4"/>
          <p:cNvSpPr>
            <a:spLocks noGrp="1"/>
          </p:cNvSpPr>
          <p:nvPr>
            <p:ph type="subTitle" idx="1"/>
          </p:nvPr>
        </p:nvSpPr>
        <p:spPr/>
        <p:txBody>
          <a:bodyPr/>
          <a:lstStyle/>
          <a:p>
            <a:r>
              <a:rPr lang="en-US" dirty="0" smtClean="0"/>
              <a:t>May 8, 2014</a:t>
            </a:r>
            <a:endParaRPr lang="en-US" dirty="0"/>
          </a:p>
        </p:txBody>
      </p:sp>
      <p:sp>
        <p:nvSpPr>
          <p:cNvPr id="6" name="Text Placeholder 5"/>
          <p:cNvSpPr>
            <a:spLocks noGrp="1"/>
          </p:cNvSpPr>
          <p:nvPr>
            <p:ph type="body" sz="quarter" idx="10"/>
          </p:nvPr>
        </p:nvSpPr>
        <p:spPr/>
        <p:txBody>
          <a:bodyPr/>
          <a:lstStyle/>
          <a:p>
            <a:r>
              <a:rPr lang="en-US" dirty="0"/>
              <a:t>Dan </a:t>
            </a:r>
            <a:r>
              <a:rPr lang="en-US" dirty="0" smtClean="0"/>
              <a:t>Ossing</a:t>
            </a:r>
          </a:p>
          <a:p>
            <a:r>
              <a:rPr lang="en-US" sz="1400" dirty="0" smtClean="0"/>
              <a:t>STEREO Mission Operations Manager</a:t>
            </a:r>
          </a:p>
          <a:p>
            <a:r>
              <a:rPr lang="en-US" sz="1400" dirty="0"/>
              <a:t>(240) </a:t>
            </a:r>
            <a:r>
              <a:rPr lang="en-US" sz="1400" dirty="0" smtClean="0"/>
              <a:t>228-8319</a:t>
            </a:r>
            <a:endParaRPr lang="en-US" sz="1400" dirty="0"/>
          </a:p>
          <a:p>
            <a:endParaRPr lang="en-US" dirty="0"/>
          </a:p>
        </p:txBody>
      </p:sp>
    </p:spTree>
    <p:extLst>
      <p:ext uri="{BB962C8B-B14F-4D97-AF65-F5344CB8AC3E}">
        <p14:creationId xmlns:p14="http://schemas.microsoft.com/office/powerpoint/2010/main" val="3326929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p:txBody>
          <a:bodyPr/>
          <a:lstStyle/>
          <a:p>
            <a:endParaRPr lang="en-US" dirty="0" smtClean="0"/>
          </a:p>
          <a:p>
            <a:r>
              <a:rPr lang="en-US" sz="3200" dirty="0" smtClean="0"/>
              <a:t>HGA Feed Temperature Constraint</a:t>
            </a:r>
          </a:p>
          <a:p>
            <a:r>
              <a:rPr lang="en-US" sz="3200" dirty="0"/>
              <a:t>Schedule</a:t>
            </a:r>
          </a:p>
          <a:p>
            <a:r>
              <a:rPr lang="en-US" sz="3200" dirty="0" smtClean="0"/>
              <a:t>Key Dates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HGA Feed Temperature Constraint</a:t>
            </a:r>
            <a:endParaRPr lang="en-US" dirty="0"/>
          </a:p>
        </p:txBody>
      </p:sp>
      <p:sp>
        <p:nvSpPr>
          <p:cNvPr id="3" name="Content Placeholder 2"/>
          <p:cNvSpPr>
            <a:spLocks noGrp="1"/>
          </p:cNvSpPr>
          <p:nvPr>
            <p:ph idx="1"/>
          </p:nvPr>
        </p:nvSpPr>
        <p:spPr>
          <a:xfrm>
            <a:off x="457200" y="1126398"/>
            <a:ext cx="8382000" cy="5257800"/>
          </a:xfrm>
        </p:spPr>
        <p:txBody>
          <a:bodyPr>
            <a:normAutofit fontScale="92500" lnSpcReduction="10000"/>
          </a:bodyPr>
          <a:lstStyle/>
          <a:p>
            <a:r>
              <a:rPr lang="en-US" dirty="0" smtClean="0"/>
              <a:t>HGA feed will increase in temperature beyond acceptable limits with SPE angle below 6.5 degrees.</a:t>
            </a:r>
          </a:p>
          <a:p>
            <a:pPr lvl="1"/>
            <a:r>
              <a:rPr lang="en-US" dirty="0" smtClean="0"/>
              <a:t>If SPE angle exceeded, damage to the feed assembly will render the HGA unusable.</a:t>
            </a:r>
          </a:p>
          <a:p>
            <a:pPr lvl="1"/>
            <a:r>
              <a:rPr lang="en-US" dirty="0" smtClean="0"/>
              <a:t>Thermal modeling and analysis in progress</a:t>
            </a:r>
          </a:p>
          <a:p>
            <a:pPr lvl="2"/>
            <a:r>
              <a:rPr lang="en-US" dirty="0" smtClean="0"/>
              <a:t>Results due by the end of May</a:t>
            </a:r>
          </a:p>
          <a:p>
            <a:pPr lvl="2"/>
            <a:r>
              <a:rPr lang="en-US" dirty="0" smtClean="0"/>
              <a:t>Not done before launch as the mission was only two years.</a:t>
            </a:r>
          </a:p>
          <a:p>
            <a:r>
              <a:rPr lang="en-US" dirty="0" smtClean="0"/>
              <a:t>Off point HGA to prevent excessive heating</a:t>
            </a:r>
          </a:p>
          <a:p>
            <a:pPr lvl="1"/>
            <a:r>
              <a:rPr lang="en-US" dirty="0" smtClean="0"/>
              <a:t>Keep feed temperature below 125 </a:t>
            </a:r>
            <a:r>
              <a:rPr lang="en-US" dirty="0" err="1" smtClean="0"/>
              <a:t>deg</a:t>
            </a:r>
            <a:r>
              <a:rPr lang="en-US" dirty="0" smtClean="0"/>
              <a:t> C</a:t>
            </a:r>
          </a:p>
          <a:p>
            <a:pPr lvl="2"/>
            <a:r>
              <a:rPr lang="en-US" dirty="0"/>
              <a:t>Temperature sensor limit = 136 </a:t>
            </a:r>
            <a:r>
              <a:rPr lang="en-US" dirty="0" err="1"/>
              <a:t>deg</a:t>
            </a:r>
            <a:r>
              <a:rPr lang="en-US" dirty="0"/>
              <a:t> C</a:t>
            </a:r>
          </a:p>
          <a:p>
            <a:pPr lvl="2"/>
            <a:r>
              <a:rPr lang="en-US" dirty="0" smtClean="0"/>
              <a:t>Damage starts @ 150 </a:t>
            </a:r>
            <a:r>
              <a:rPr lang="en-US" dirty="0" err="1" smtClean="0"/>
              <a:t>deg</a:t>
            </a:r>
            <a:r>
              <a:rPr lang="en-US" dirty="0" smtClean="0"/>
              <a:t> C (adhesives)</a:t>
            </a:r>
          </a:p>
          <a:p>
            <a:pPr lvl="1"/>
            <a:r>
              <a:rPr lang="en-US" dirty="0" smtClean="0">
                <a:solidFill>
                  <a:srgbClr val="FF0000"/>
                </a:solidFill>
              </a:rPr>
              <a:t>AHEAD</a:t>
            </a:r>
            <a:r>
              <a:rPr lang="en-US" dirty="0" smtClean="0"/>
              <a:t> – September 2014 through December 2015</a:t>
            </a:r>
          </a:p>
          <a:p>
            <a:pPr lvl="1"/>
            <a:r>
              <a:rPr lang="en-US" dirty="0" smtClean="0">
                <a:solidFill>
                  <a:srgbClr val="0000FF"/>
                </a:solidFill>
              </a:rPr>
              <a:t>BEHIND</a:t>
            </a:r>
            <a:r>
              <a:rPr lang="en-US" dirty="0" smtClean="0"/>
              <a:t> – November 2014 through January 2016</a:t>
            </a:r>
          </a:p>
          <a:p>
            <a:pPr lvl="1"/>
            <a:r>
              <a:rPr lang="en-US" dirty="0" smtClean="0"/>
              <a:t>At this time, anticipating instruments will off for these durations due to low data rates</a:t>
            </a:r>
          </a:p>
          <a:p>
            <a:r>
              <a:rPr lang="en-US" dirty="0"/>
              <a:t>I</a:t>
            </a:r>
            <a:r>
              <a:rPr lang="en-US" dirty="0" smtClean="0"/>
              <a:t>nvestigating HGA side lobe for low data rate communications</a:t>
            </a:r>
          </a:p>
          <a:p>
            <a:pPr lvl="1"/>
            <a:r>
              <a:rPr lang="en-US" dirty="0" smtClean="0"/>
              <a:t>Testing on May 10</a:t>
            </a:r>
            <a:r>
              <a:rPr lang="en-US" baseline="30000" dirty="0" smtClean="0"/>
              <a:t>th</a:t>
            </a:r>
            <a:r>
              <a:rPr lang="en-US" dirty="0" smtClean="0"/>
              <a:t> (</a:t>
            </a:r>
            <a:r>
              <a:rPr lang="en-US" dirty="0" smtClean="0">
                <a:solidFill>
                  <a:srgbClr val="FF0000"/>
                </a:solidFill>
              </a:rPr>
              <a:t>AHEAD</a:t>
            </a:r>
            <a:r>
              <a:rPr lang="en-US" dirty="0" smtClean="0"/>
              <a:t>) and May 17</a:t>
            </a:r>
            <a:r>
              <a:rPr lang="en-US" baseline="30000" dirty="0" smtClean="0"/>
              <a:t>th</a:t>
            </a:r>
            <a:r>
              <a:rPr lang="en-US" dirty="0" smtClean="0"/>
              <a:t> (</a:t>
            </a:r>
            <a:r>
              <a:rPr lang="en-US" dirty="0" smtClean="0">
                <a:solidFill>
                  <a:srgbClr val="0000FF"/>
                </a:solidFill>
              </a:rPr>
              <a:t>BEHIND</a:t>
            </a:r>
            <a:r>
              <a:rPr lang="en-US" dirty="0" smtClean="0"/>
              <a:t>)</a:t>
            </a:r>
            <a:endParaRPr lang="en-US" dirty="0"/>
          </a:p>
          <a:p>
            <a:pPr lvl="1"/>
            <a:endParaRPr lang="en-US" dirty="0" smtClean="0"/>
          </a:p>
          <a:p>
            <a:pPr lvl="2"/>
            <a:endParaRPr lang="en-US" dirty="0"/>
          </a:p>
          <a:p>
            <a:pPr lvl="1"/>
            <a:endParaRPr lang="en-US" dirty="0" smtClean="0"/>
          </a:p>
          <a:p>
            <a:endParaRPr lang="en-US" dirty="0">
              <a:solidFill>
                <a:srgbClr val="0000FF"/>
              </a:solidFill>
            </a:endParaRPr>
          </a:p>
        </p:txBody>
      </p:sp>
    </p:spTree>
    <p:extLst>
      <p:ext uri="{BB962C8B-B14F-4D97-AF65-F5344CB8AC3E}">
        <p14:creationId xmlns:p14="http://schemas.microsoft.com/office/powerpoint/2010/main" val="1358219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HGA Feed Assembly</a:t>
            </a:r>
            <a:endParaRPr lang="en-US" dirty="0"/>
          </a:p>
        </p:txBody>
      </p:sp>
      <p:pic>
        <p:nvPicPr>
          <p:cNvPr id="1026" name="Picture 2" descr="\\Davis\Project\Stereo\Ground_Systems\Mission_Ops\Solar_Conjunction\HGA Temperatures\Photos\HGA_Fe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557" y="2201121"/>
            <a:ext cx="3916882" cy="342146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avis\Project\Stereo\Ground_Systems\Mission_Ops\Solar_Conjunction\HGA Temperatures\Photos\IMG_013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8262" y="2201121"/>
            <a:ext cx="4561955" cy="3421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567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Box 215"/>
          <p:cNvSpPr txBox="1"/>
          <p:nvPr/>
        </p:nvSpPr>
        <p:spPr>
          <a:xfrm>
            <a:off x="6303260" y="4832170"/>
            <a:ext cx="1272763" cy="553998"/>
          </a:xfrm>
          <a:prstGeom prst="rect">
            <a:avLst/>
          </a:prstGeom>
          <a:noFill/>
        </p:spPr>
        <p:txBody>
          <a:bodyPr wrap="square" rtlCol="0">
            <a:spAutoFit/>
          </a:bodyPr>
          <a:lstStyle/>
          <a:p>
            <a:pPr algn="ctr"/>
            <a:r>
              <a:rPr lang="en-US" sz="1000" b="1" dirty="0" smtClean="0"/>
              <a:t>HGA Auto Track Low Data Rates (</a:t>
            </a:r>
            <a:r>
              <a:rPr lang="en-US" sz="1000" b="1" dirty="0" smtClean="0"/>
              <a:t>155 </a:t>
            </a:r>
            <a:r>
              <a:rPr lang="en-US" sz="1000" b="1" dirty="0" smtClean="0"/>
              <a:t>days)</a:t>
            </a:r>
            <a:endParaRPr lang="en-US" sz="1000" b="1" dirty="0"/>
          </a:p>
        </p:txBody>
      </p:sp>
      <p:sp>
        <p:nvSpPr>
          <p:cNvPr id="159" name="TextBox 158"/>
          <p:cNvSpPr txBox="1"/>
          <p:nvPr/>
        </p:nvSpPr>
        <p:spPr>
          <a:xfrm>
            <a:off x="807081" y="4820426"/>
            <a:ext cx="724878" cy="553998"/>
          </a:xfrm>
          <a:prstGeom prst="rect">
            <a:avLst/>
          </a:prstGeom>
          <a:noFill/>
        </p:spPr>
        <p:txBody>
          <a:bodyPr wrap="none" rtlCol="0">
            <a:spAutoFit/>
          </a:bodyPr>
          <a:lstStyle/>
          <a:p>
            <a:pPr algn="ctr"/>
            <a:r>
              <a:rPr lang="en-US" sz="1000" b="1" dirty="0" smtClean="0"/>
              <a:t>HGA</a:t>
            </a:r>
          </a:p>
          <a:p>
            <a:pPr algn="ctr"/>
            <a:r>
              <a:rPr lang="en-US" sz="1000" b="1" dirty="0" smtClean="0"/>
              <a:t>Nominal </a:t>
            </a:r>
          </a:p>
          <a:p>
            <a:pPr algn="ctr"/>
            <a:r>
              <a:rPr lang="en-US" sz="1000" b="1" dirty="0" smtClean="0"/>
              <a:t>Rates</a:t>
            </a:r>
            <a:endParaRPr lang="en-US" sz="1000" b="1" dirty="0"/>
          </a:p>
        </p:txBody>
      </p:sp>
      <p:sp>
        <p:nvSpPr>
          <p:cNvPr id="2" name="Title 1"/>
          <p:cNvSpPr>
            <a:spLocks noGrp="1"/>
          </p:cNvSpPr>
          <p:nvPr>
            <p:ph type="title"/>
          </p:nvPr>
        </p:nvSpPr>
        <p:spPr/>
        <p:txBody>
          <a:bodyPr/>
          <a:lstStyle/>
          <a:p>
            <a:r>
              <a:rPr lang="en-US" dirty="0" smtClean="0"/>
              <a:t>STEREO </a:t>
            </a:r>
            <a:r>
              <a:rPr lang="en-US" dirty="0" smtClean="0">
                <a:solidFill>
                  <a:srgbClr val="FF0000"/>
                </a:solidFill>
              </a:rPr>
              <a:t>AHEAD</a:t>
            </a:r>
            <a:r>
              <a:rPr lang="en-US" dirty="0" smtClean="0"/>
              <a:t> Timeline Schedule - DRAFT</a:t>
            </a:r>
            <a:endParaRPr lang="en-US" dirty="0"/>
          </a:p>
        </p:txBody>
      </p:sp>
      <p:cxnSp>
        <p:nvCxnSpPr>
          <p:cNvPr id="6" name="Straight Arrow Connector 5"/>
          <p:cNvCxnSpPr/>
          <p:nvPr/>
        </p:nvCxnSpPr>
        <p:spPr>
          <a:xfrm flipV="1">
            <a:off x="903984" y="1949530"/>
            <a:ext cx="8131126" cy="13065"/>
          </a:xfrm>
          <a:prstGeom prst="straightConnector1">
            <a:avLst/>
          </a:prstGeom>
          <a:ln w="25400">
            <a:tailEnd type="stealth" w="lg" len="lg"/>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903984" y="1824738"/>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1260665" y="1831270"/>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1634353" y="1824738"/>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1991034" y="1831270"/>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2350346" y="1831269"/>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2707027" y="1837801"/>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3080715" y="1831269"/>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3437396" y="1837801"/>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a:off x="3825585" y="1824739"/>
            <a:ext cx="1" cy="369821"/>
          </a:xfrm>
          <a:prstGeom prst="line">
            <a:avLst/>
          </a:prstGeom>
          <a:ln w="22225">
            <a:tailEnd type="none" w="med" len="lg"/>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4199274" y="1818207"/>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4555955" y="1824739"/>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4921018" y="1830861"/>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5277699" y="1837393"/>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5651387" y="1830861"/>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6008068" y="1837393"/>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6367380" y="1837392"/>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6724061" y="1843924"/>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7097749" y="1837392"/>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7454430" y="1843924"/>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7842620" y="1830862"/>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8216308" y="1824330"/>
            <a:ext cx="0" cy="370230"/>
          </a:xfrm>
          <a:prstGeom prst="line">
            <a:avLst/>
          </a:prstGeom>
          <a:ln w="22225">
            <a:tailEnd type="none" w="med" len="lg"/>
          </a:ln>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8572989" y="1830862"/>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sp>
        <p:nvSpPr>
          <p:cNvPr id="48" name="TextBox 47"/>
          <p:cNvSpPr txBox="1"/>
          <p:nvPr/>
        </p:nvSpPr>
        <p:spPr>
          <a:xfrm>
            <a:off x="769171" y="1581422"/>
            <a:ext cx="269626" cy="276999"/>
          </a:xfrm>
          <a:prstGeom prst="rect">
            <a:avLst/>
          </a:prstGeom>
          <a:noFill/>
        </p:spPr>
        <p:txBody>
          <a:bodyPr wrap="none" rtlCol="0">
            <a:spAutoFit/>
          </a:bodyPr>
          <a:lstStyle/>
          <a:p>
            <a:r>
              <a:rPr lang="en-US" sz="1200" dirty="0" smtClean="0"/>
              <a:t>5</a:t>
            </a:r>
            <a:endParaRPr lang="en-US" sz="1200" dirty="0"/>
          </a:p>
        </p:txBody>
      </p:sp>
      <p:sp>
        <p:nvSpPr>
          <p:cNvPr id="49" name="TextBox 48"/>
          <p:cNvSpPr txBox="1"/>
          <p:nvPr/>
        </p:nvSpPr>
        <p:spPr>
          <a:xfrm>
            <a:off x="1125852" y="1595322"/>
            <a:ext cx="269626" cy="276999"/>
          </a:xfrm>
          <a:prstGeom prst="rect">
            <a:avLst/>
          </a:prstGeom>
          <a:noFill/>
        </p:spPr>
        <p:txBody>
          <a:bodyPr wrap="none" rtlCol="0">
            <a:spAutoFit/>
          </a:bodyPr>
          <a:lstStyle/>
          <a:p>
            <a:r>
              <a:rPr lang="en-US" sz="1200" dirty="0" smtClean="0"/>
              <a:t>6</a:t>
            </a:r>
            <a:endParaRPr lang="en-US" sz="1200" dirty="0"/>
          </a:p>
        </p:txBody>
      </p:sp>
      <p:sp>
        <p:nvSpPr>
          <p:cNvPr id="50" name="TextBox 49"/>
          <p:cNvSpPr txBox="1"/>
          <p:nvPr/>
        </p:nvSpPr>
        <p:spPr>
          <a:xfrm>
            <a:off x="1499540" y="1609961"/>
            <a:ext cx="269626" cy="276999"/>
          </a:xfrm>
          <a:prstGeom prst="rect">
            <a:avLst/>
          </a:prstGeom>
          <a:noFill/>
        </p:spPr>
        <p:txBody>
          <a:bodyPr wrap="none" rtlCol="0">
            <a:spAutoFit/>
          </a:bodyPr>
          <a:lstStyle/>
          <a:p>
            <a:r>
              <a:rPr lang="en-US" sz="1200" dirty="0" smtClean="0"/>
              <a:t>7</a:t>
            </a:r>
            <a:endParaRPr lang="en-US" sz="1200" dirty="0"/>
          </a:p>
        </p:txBody>
      </p:sp>
      <p:sp>
        <p:nvSpPr>
          <p:cNvPr id="51" name="TextBox 50"/>
          <p:cNvSpPr txBox="1"/>
          <p:nvPr/>
        </p:nvSpPr>
        <p:spPr>
          <a:xfrm>
            <a:off x="1856221" y="1609960"/>
            <a:ext cx="269626" cy="276999"/>
          </a:xfrm>
          <a:prstGeom prst="rect">
            <a:avLst/>
          </a:prstGeom>
          <a:noFill/>
        </p:spPr>
        <p:txBody>
          <a:bodyPr wrap="none" rtlCol="0">
            <a:spAutoFit/>
          </a:bodyPr>
          <a:lstStyle/>
          <a:p>
            <a:r>
              <a:rPr lang="en-US" sz="1200" dirty="0" smtClean="0"/>
              <a:t>8</a:t>
            </a:r>
            <a:endParaRPr lang="en-US" sz="1200" dirty="0"/>
          </a:p>
        </p:txBody>
      </p:sp>
      <p:sp>
        <p:nvSpPr>
          <p:cNvPr id="52" name="TextBox 51"/>
          <p:cNvSpPr txBox="1"/>
          <p:nvPr/>
        </p:nvSpPr>
        <p:spPr>
          <a:xfrm>
            <a:off x="2215533" y="1609961"/>
            <a:ext cx="269626" cy="276999"/>
          </a:xfrm>
          <a:prstGeom prst="rect">
            <a:avLst/>
          </a:prstGeom>
          <a:noFill/>
        </p:spPr>
        <p:txBody>
          <a:bodyPr wrap="none" rtlCol="0">
            <a:spAutoFit/>
          </a:bodyPr>
          <a:lstStyle/>
          <a:p>
            <a:r>
              <a:rPr lang="en-US" sz="1200" dirty="0" smtClean="0"/>
              <a:t>9</a:t>
            </a:r>
            <a:endParaRPr lang="en-US" sz="1200" dirty="0"/>
          </a:p>
        </p:txBody>
      </p:sp>
      <p:sp>
        <p:nvSpPr>
          <p:cNvPr id="53" name="TextBox 52"/>
          <p:cNvSpPr txBox="1"/>
          <p:nvPr/>
        </p:nvSpPr>
        <p:spPr>
          <a:xfrm>
            <a:off x="2572214" y="1609959"/>
            <a:ext cx="354584" cy="276999"/>
          </a:xfrm>
          <a:prstGeom prst="rect">
            <a:avLst/>
          </a:prstGeom>
          <a:noFill/>
        </p:spPr>
        <p:txBody>
          <a:bodyPr wrap="none" rtlCol="0">
            <a:spAutoFit/>
          </a:bodyPr>
          <a:lstStyle/>
          <a:p>
            <a:r>
              <a:rPr lang="en-US" sz="1200" dirty="0" smtClean="0"/>
              <a:t>10</a:t>
            </a:r>
            <a:endParaRPr lang="en-US" sz="1200" dirty="0"/>
          </a:p>
        </p:txBody>
      </p:sp>
      <p:sp>
        <p:nvSpPr>
          <p:cNvPr id="54" name="TextBox 53"/>
          <p:cNvSpPr txBox="1"/>
          <p:nvPr/>
        </p:nvSpPr>
        <p:spPr>
          <a:xfrm>
            <a:off x="2945902" y="1595322"/>
            <a:ext cx="343171" cy="276999"/>
          </a:xfrm>
          <a:prstGeom prst="rect">
            <a:avLst/>
          </a:prstGeom>
          <a:noFill/>
        </p:spPr>
        <p:txBody>
          <a:bodyPr wrap="none" rtlCol="0">
            <a:spAutoFit/>
          </a:bodyPr>
          <a:lstStyle/>
          <a:p>
            <a:r>
              <a:rPr lang="en-US" sz="1200" dirty="0" smtClean="0"/>
              <a:t>11</a:t>
            </a:r>
            <a:endParaRPr lang="en-US" sz="1200" dirty="0"/>
          </a:p>
        </p:txBody>
      </p:sp>
      <p:sp>
        <p:nvSpPr>
          <p:cNvPr id="55" name="TextBox 54"/>
          <p:cNvSpPr txBox="1"/>
          <p:nvPr/>
        </p:nvSpPr>
        <p:spPr>
          <a:xfrm>
            <a:off x="3302583" y="1609961"/>
            <a:ext cx="354584" cy="276999"/>
          </a:xfrm>
          <a:prstGeom prst="rect">
            <a:avLst/>
          </a:prstGeom>
          <a:noFill/>
        </p:spPr>
        <p:txBody>
          <a:bodyPr wrap="none" rtlCol="0">
            <a:spAutoFit/>
          </a:bodyPr>
          <a:lstStyle/>
          <a:p>
            <a:r>
              <a:rPr lang="en-US" sz="1200" dirty="0" smtClean="0"/>
              <a:t>12</a:t>
            </a:r>
            <a:endParaRPr lang="en-US" sz="1200" dirty="0"/>
          </a:p>
        </p:txBody>
      </p:sp>
      <p:sp>
        <p:nvSpPr>
          <p:cNvPr id="56" name="TextBox 55"/>
          <p:cNvSpPr txBox="1"/>
          <p:nvPr/>
        </p:nvSpPr>
        <p:spPr>
          <a:xfrm>
            <a:off x="3563334" y="1609961"/>
            <a:ext cx="524503" cy="276999"/>
          </a:xfrm>
          <a:prstGeom prst="rect">
            <a:avLst/>
          </a:prstGeom>
          <a:noFill/>
        </p:spPr>
        <p:txBody>
          <a:bodyPr wrap="none" rtlCol="0">
            <a:spAutoFit/>
          </a:bodyPr>
          <a:lstStyle/>
          <a:p>
            <a:r>
              <a:rPr lang="en-US" sz="1200" b="1" dirty="0" smtClean="0"/>
              <a:t>2015</a:t>
            </a:r>
            <a:endParaRPr lang="en-US" sz="1200" b="1" dirty="0"/>
          </a:p>
        </p:txBody>
      </p:sp>
      <p:sp>
        <p:nvSpPr>
          <p:cNvPr id="57" name="TextBox 56"/>
          <p:cNvSpPr txBox="1"/>
          <p:nvPr/>
        </p:nvSpPr>
        <p:spPr>
          <a:xfrm>
            <a:off x="4064461" y="1609961"/>
            <a:ext cx="269626" cy="276999"/>
          </a:xfrm>
          <a:prstGeom prst="rect">
            <a:avLst/>
          </a:prstGeom>
          <a:noFill/>
        </p:spPr>
        <p:txBody>
          <a:bodyPr wrap="none" rtlCol="0">
            <a:spAutoFit/>
          </a:bodyPr>
          <a:lstStyle/>
          <a:p>
            <a:r>
              <a:rPr lang="en-US" sz="1200" dirty="0" smtClean="0"/>
              <a:t>2</a:t>
            </a:r>
            <a:endParaRPr lang="en-US" sz="1200" dirty="0"/>
          </a:p>
        </p:txBody>
      </p:sp>
      <p:sp>
        <p:nvSpPr>
          <p:cNvPr id="58" name="TextBox 57"/>
          <p:cNvSpPr txBox="1"/>
          <p:nvPr/>
        </p:nvSpPr>
        <p:spPr>
          <a:xfrm>
            <a:off x="4421142" y="1609958"/>
            <a:ext cx="269626" cy="276999"/>
          </a:xfrm>
          <a:prstGeom prst="rect">
            <a:avLst/>
          </a:prstGeom>
          <a:noFill/>
        </p:spPr>
        <p:txBody>
          <a:bodyPr wrap="none" rtlCol="0">
            <a:spAutoFit/>
          </a:bodyPr>
          <a:lstStyle/>
          <a:p>
            <a:r>
              <a:rPr lang="en-US" sz="1200" dirty="0" smtClean="0"/>
              <a:t>3</a:t>
            </a:r>
            <a:endParaRPr lang="en-US" sz="1200" dirty="0"/>
          </a:p>
        </p:txBody>
      </p:sp>
      <p:sp>
        <p:nvSpPr>
          <p:cNvPr id="59" name="TextBox 58"/>
          <p:cNvSpPr txBox="1"/>
          <p:nvPr/>
        </p:nvSpPr>
        <p:spPr>
          <a:xfrm>
            <a:off x="4786205" y="1595922"/>
            <a:ext cx="269626" cy="276999"/>
          </a:xfrm>
          <a:prstGeom prst="rect">
            <a:avLst/>
          </a:prstGeom>
          <a:noFill/>
        </p:spPr>
        <p:txBody>
          <a:bodyPr wrap="none" rtlCol="0">
            <a:spAutoFit/>
          </a:bodyPr>
          <a:lstStyle/>
          <a:p>
            <a:r>
              <a:rPr lang="en-US" sz="1200" dirty="0" smtClean="0"/>
              <a:t>4</a:t>
            </a:r>
            <a:endParaRPr lang="en-US" sz="1200" dirty="0"/>
          </a:p>
        </p:txBody>
      </p:sp>
      <p:sp>
        <p:nvSpPr>
          <p:cNvPr id="60" name="TextBox 59"/>
          <p:cNvSpPr txBox="1"/>
          <p:nvPr/>
        </p:nvSpPr>
        <p:spPr>
          <a:xfrm>
            <a:off x="5142886" y="1609957"/>
            <a:ext cx="269626" cy="276999"/>
          </a:xfrm>
          <a:prstGeom prst="rect">
            <a:avLst/>
          </a:prstGeom>
          <a:noFill/>
        </p:spPr>
        <p:txBody>
          <a:bodyPr wrap="none" rtlCol="0">
            <a:spAutoFit/>
          </a:bodyPr>
          <a:lstStyle/>
          <a:p>
            <a:r>
              <a:rPr lang="en-US" sz="1200" dirty="0" smtClean="0"/>
              <a:t>5</a:t>
            </a:r>
            <a:endParaRPr lang="en-US" sz="1200" dirty="0"/>
          </a:p>
        </p:txBody>
      </p:sp>
      <p:sp>
        <p:nvSpPr>
          <p:cNvPr id="61" name="TextBox 60"/>
          <p:cNvSpPr txBox="1"/>
          <p:nvPr/>
        </p:nvSpPr>
        <p:spPr>
          <a:xfrm>
            <a:off x="5516574" y="1609961"/>
            <a:ext cx="269626" cy="276999"/>
          </a:xfrm>
          <a:prstGeom prst="rect">
            <a:avLst/>
          </a:prstGeom>
          <a:noFill/>
        </p:spPr>
        <p:txBody>
          <a:bodyPr wrap="none" rtlCol="0">
            <a:spAutoFit/>
          </a:bodyPr>
          <a:lstStyle/>
          <a:p>
            <a:r>
              <a:rPr lang="en-US" sz="1200" dirty="0" smtClean="0"/>
              <a:t>6</a:t>
            </a:r>
            <a:endParaRPr lang="en-US" sz="1200" dirty="0"/>
          </a:p>
        </p:txBody>
      </p:sp>
      <p:sp>
        <p:nvSpPr>
          <p:cNvPr id="62" name="TextBox 61"/>
          <p:cNvSpPr txBox="1"/>
          <p:nvPr/>
        </p:nvSpPr>
        <p:spPr>
          <a:xfrm>
            <a:off x="5873255" y="1609961"/>
            <a:ext cx="269626" cy="276999"/>
          </a:xfrm>
          <a:prstGeom prst="rect">
            <a:avLst/>
          </a:prstGeom>
          <a:noFill/>
        </p:spPr>
        <p:txBody>
          <a:bodyPr wrap="none" rtlCol="0">
            <a:spAutoFit/>
          </a:bodyPr>
          <a:lstStyle/>
          <a:p>
            <a:r>
              <a:rPr lang="en-US" sz="1200" dirty="0" smtClean="0"/>
              <a:t>7</a:t>
            </a:r>
            <a:endParaRPr lang="en-US" sz="1200" dirty="0"/>
          </a:p>
        </p:txBody>
      </p:sp>
      <p:sp>
        <p:nvSpPr>
          <p:cNvPr id="63" name="TextBox 62"/>
          <p:cNvSpPr txBox="1"/>
          <p:nvPr/>
        </p:nvSpPr>
        <p:spPr>
          <a:xfrm>
            <a:off x="6232567" y="1609961"/>
            <a:ext cx="269626" cy="276999"/>
          </a:xfrm>
          <a:prstGeom prst="rect">
            <a:avLst/>
          </a:prstGeom>
          <a:noFill/>
        </p:spPr>
        <p:txBody>
          <a:bodyPr wrap="none" rtlCol="0">
            <a:spAutoFit/>
          </a:bodyPr>
          <a:lstStyle/>
          <a:p>
            <a:r>
              <a:rPr lang="en-US" sz="1200" dirty="0"/>
              <a:t>8</a:t>
            </a:r>
          </a:p>
        </p:txBody>
      </p:sp>
      <p:sp>
        <p:nvSpPr>
          <p:cNvPr id="64" name="TextBox 63"/>
          <p:cNvSpPr txBox="1"/>
          <p:nvPr/>
        </p:nvSpPr>
        <p:spPr>
          <a:xfrm>
            <a:off x="6589248" y="1595922"/>
            <a:ext cx="269626" cy="276999"/>
          </a:xfrm>
          <a:prstGeom prst="rect">
            <a:avLst/>
          </a:prstGeom>
          <a:noFill/>
        </p:spPr>
        <p:txBody>
          <a:bodyPr wrap="none" rtlCol="0">
            <a:spAutoFit/>
          </a:bodyPr>
          <a:lstStyle/>
          <a:p>
            <a:r>
              <a:rPr lang="en-US" sz="1200" dirty="0" smtClean="0"/>
              <a:t>9</a:t>
            </a:r>
            <a:endParaRPr lang="en-US" sz="1200" dirty="0"/>
          </a:p>
        </p:txBody>
      </p:sp>
      <p:sp>
        <p:nvSpPr>
          <p:cNvPr id="65" name="TextBox 64"/>
          <p:cNvSpPr txBox="1"/>
          <p:nvPr/>
        </p:nvSpPr>
        <p:spPr>
          <a:xfrm>
            <a:off x="6962936" y="1609961"/>
            <a:ext cx="354584" cy="276999"/>
          </a:xfrm>
          <a:prstGeom prst="rect">
            <a:avLst/>
          </a:prstGeom>
          <a:noFill/>
        </p:spPr>
        <p:txBody>
          <a:bodyPr wrap="none" rtlCol="0">
            <a:spAutoFit/>
          </a:bodyPr>
          <a:lstStyle/>
          <a:p>
            <a:r>
              <a:rPr lang="en-US" sz="1200" dirty="0" smtClean="0"/>
              <a:t>10</a:t>
            </a:r>
            <a:endParaRPr lang="en-US" sz="1200" dirty="0"/>
          </a:p>
        </p:txBody>
      </p:sp>
      <p:sp>
        <p:nvSpPr>
          <p:cNvPr id="66" name="TextBox 65"/>
          <p:cNvSpPr txBox="1"/>
          <p:nvPr/>
        </p:nvSpPr>
        <p:spPr>
          <a:xfrm>
            <a:off x="7319617" y="1609151"/>
            <a:ext cx="343171" cy="276999"/>
          </a:xfrm>
          <a:prstGeom prst="rect">
            <a:avLst/>
          </a:prstGeom>
          <a:noFill/>
        </p:spPr>
        <p:txBody>
          <a:bodyPr wrap="none" rtlCol="0">
            <a:spAutoFit/>
          </a:bodyPr>
          <a:lstStyle/>
          <a:p>
            <a:r>
              <a:rPr lang="en-US" sz="1200" dirty="0" smtClean="0"/>
              <a:t>11</a:t>
            </a:r>
            <a:endParaRPr lang="en-US" sz="1200" dirty="0"/>
          </a:p>
        </p:txBody>
      </p:sp>
      <p:sp>
        <p:nvSpPr>
          <p:cNvPr id="67" name="TextBox 66"/>
          <p:cNvSpPr txBox="1"/>
          <p:nvPr/>
        </p:nvSpPr>
        <p:spPr>
          <a:xfrm>
            <a:off x="7707807" y="1595321"/>
            <a:ext cx="354584" cy="276999"/>
          </a:xfrm>
          <a:prstGeom prst="rect">
            <a:avLst/>
          </a:prstGeom>
          <a:noFill/>
        </p:spPr>
        <p:txBody>
          <a:bodyPr wrap="none" rtlCol="0">
            <a:spAutoFit/>
          </a:bodyPr>
          <a:lstStyle/>
          <a:p>
            <a:r>
              <a:rPr lang="en-US" sz="1200" dirty="0" smtClean="0"/>
              <a:t>12</a:t>
            </a:r>
            <a:endParaRPr lang="en-US" sz="1200" dirty="0"/>
          </a:p>
        </p:txBody>
      </p:sp>
      <p:sp>
        <p:nvSpPr>
          <p:cNvPr id="68" name="TextBox 67"/>
          <p:cNvSpPr txBox="1"/>
          <p:nvPr/>
        </p:nvSpPr>
        <p:spPr>
          <a:xfrm>
            <a:off x="7937882" y="1609961"/>
            <a:ext cx="524503" cy="276999"/>
          </a:xfrm>
          <a:prstGeom prst="rect">
            <a:avLst/>
          </a:prstGeom>
          <a:noFill/>
        </p:spPr>
        <p:txBody>
          <a:bodyPr wrap="none" rtlCol="0">
            <a:spAutoFit/>
          </a:bodyPr>
          <a:lstStyle/>
          <a:p>
            <a:r>
              <a:rPr lang="en-US" sz="1200" b="1" dirty="0" smtClean="0"/>
              <a:t>2016</a:t>
            </a:r>
            <a:endParaRPr lang="en-US" sz="1200" b="1" dirty="0"/>
          </a:p>
        </p:txBody>
      </p:sp>
      <p:sp>
        <p:nvSpPr>
          <p:cNvPr id="69" name="TextBox 68"/>
          <p:cNvSpPr txBox="1"/>
          <p:nvPr/>
        </p:nvSpPr>
        <p:spPr>
          <a:xfrm>
            <a:off x="8438176" y="1609961"/>
            <a:ext cx="269626" cy="276999"/>
          </a:xfrm>
          <a:prstGeom prst="rect">
            <a:avLst/>
          </a:prstGeom>
          <a:noFill/>
        </p:spPr>
        <p:txBody>
          <a:bodyPr wrap="none" rtlCol="0">
            <a:spAutoFit/>
          </a:bodyPr>
          <a:lstStyle/>
          <a:p>
            <a:r>
              <a:rPr lang="en-US" sz="1200" dirty="0" smtClean="0"/>
              <a:t>2</a:t>
            </a:r>
            <a:endParaRPr lang="en-US" sz="1200" dirty="0"/>
          </a:p>
        </p:txBody>
      </p:sp>
      <p:sp>
        <p:nvSpPr>
          <p:cNvPr id="71" name="TextBox 70"/>
          <p:cNvSpPr txBox="1"/>
          <p:nvPr/>
        </p:nvSpPr>
        <p:spPr>
          <a:xfrm>
            <a:off x="85124" y="956204"/>
            <a:ext cx="798617" cy="276999"/>
          </a:xfrm>
          <a:prstGeom prst="rect">
            <a:avLst/>
          </a:prstGeom>
          <a:noFill/>
        </p:spPr>
        <p:txBody>
          <a:bodyPr wrap="none" rtlCol="0">
            <a:spAutoFit/>
          </a:bodyPr>
          <a:lstStyle/>
          <a:p>
            <a:r>
              <a:rPr lang="en-US" sz="1200" b="1" dirty="0" smtClean="0"/>
              <a:t>Reviews</a:t>
            </a:r>
            <a:endParaRPr lang="en-US" sz="1200" b="1" dirty="0"/>
          </a:p>
        </p:txBody>
      </p:sp>
      <p:sp>
        <p:nvSpPr>
          <p:cNvPr id="72" name="TextBox 71"/>
          <p:cNvSpPr txBox="1"/>
          <p:nvPr/>
        </p:nvSpPr>
        <p:spPr>
          <a:xfrm>
            <a:off x="303191" y="1165285"/>
            <a:ext cx="822661" cy="400110"/>
          </a:xfrm>
          <a:prstGeom prst="rect">
            <a:avLst/>
          </a:prstGeom>
          <a:noFill/>
        </p:spPr>
        <p:txBody>
          <a:bodyPr wrap="none" rtlCol="0">
            <a:spAutoFit/>
          </a:bodyPr>
          <a:lstStyle/>
          <a:p>
            <a:pPr algn="ctr"/>
            <a:r>
              <a:rPr lang="en-US" sz="1000" b="1" dirty="0" smtClean="0"/>
              <a:t>FP </a:t>
            </a:r>
          </a:p>
          <a:p>
            <a:pPr algn="ctr"/>
            <a:r>
              <a:rPr lang="en-US" sz="1000" b="1" dirty="0" smtClean="0"/>
              <a:t>Readiness</a:t>
            </a:r>
            <a:endParaRPr lang="en-US" sz="1000" b="1" dirty="0"/>
          </a:p>
        </p:txBody>
      </p:sp>
      <p:sp>
        <p:nvSpPr>
          <p:cNvPr id="73" name="TextBox 72"/>
          <p:cNvSpPr txBox="1"/>
          <p:nvPr/>
        </p:nvSpPr>
        <p:spPr>
          <a:xfrm>
            <a:off x="1057167" y="970272"/>
            <a:ext cx="888384" cy="553998"/>
          </a:xfrm>
          <a:prstGeom prst="rect">
            <a:avLst/>
          </a:prstGeom>
          <a:noFill/>
        </p:spPr>
        <p:txBody>
          <a:bodyPr wrap="none" rtlCol="0">
            <a:spAutoFit/>
          </a:bodyPr>
          <a:lstStyle/>
          <a:p>
            <a:pPr algn="ctr"/>
            <a:r>
              <a:rPr lang="en-US" sz="1000" b="1" dirty="0" smtClean="0"/>
              <a:t>MOps </a:t>
            </a:r>
          </a:p>
          <a:p>
            <a:pPr algn="ctr"/>
            <a:r>
              <a:rPr lang="en-US" sz="1000" b="1" dirty="0" smtClean="0"/>
              <a:t>Readiness</a:t>
            </a:r>
          </a:p>
          <a:p>
            <a:pPr algn="ctr"/>
            <a:r>
              <a:rPr lang="en-US" sz="1000" b="1" dirty="0" smtClean="0"/>
              <a:t>Test on S/C</a:t>
            </a:r>
            <a:endParaRPr lang="en-US" sz="1000" b="1" dirty="0"/>
          </a:p>
        </p:txBody>
      </p:sp>
      <p:sp>
        <p:nvSpPr>
          <p:cNvPr id="74" name="TextBox 73"/>
          <p:cNvSpPr txBox="1"/>
          <p:nvPr/>
        </p:nvSpPr>
        <p:spPr>
          <a:xfrm>
            <a:off x="4544806" y="1365340"/>
            <a:ext cx="732893" cy="276999"/>
          </a:xfrm>
          <a:prstGeom prst="rect">
            <a:avLst/>
          </a:prstGeom>
          <a:noFill/>
        </p:spPr>
        <p:txBody>
          <a:bodyPr wrap="none" rtlCol="0">
            <a:spAutoFit/>
          </a:bodyPr>
          <a:lstStyle/>
          <a:p>
            <a:r>
              <a:rPr lang="en-US" sz="1200" b="1" dirty="0" smtClean="0"/>
              <a:t>Months</a:t>
            </a:r>
            <a:endParaRPr lang="en-US" sz="1200" b="1" dirty="0"/>
          </a:p>
        </p:txBody>
      </p:sp>
      <p:sp>
        <p:nvSpPr>
          <p:cNvPr id="75" name="TextBox 74"/>
          <p:cNvSpPr txBox="1"/>
          <p:nvPr/>
        </p:nvSpPr>
        <p:spPr>
          <a:xfrm>
            <a:off x="1928448" y="1103730"/>
            <a:ext cx="1287532" cy="400110"/>
          </a:xfrm>
          <a:prstGeom prst="rect">
            <a:avLst/>
          </a:prstGeom>
          <a:noFill/>
        </p:spPr>
        <p:txBody>
          <a:bodyPr wrap="none" rtlCol="0">
            <a:spAutoFit/>
          </a:bodyPr>
          <a:lstStyle/>
          <a:p>
            <a:pPr algn="ctr"/>
            <a:r>
              <a:rPr lang="en-US" sz="1000" b="1" dirty="0" smtClean="0"/>
              <a:t>Solar Conjunction</a:t>
            </a:r>
          </a:p>
          <a:p>
            <a:pPr algn="ctr"/>
            <a:r>
              <a:rPr lang="en-US" sz="1000" b="1" dirty="0" smtClean="0"/>
              <a:t>Readiness</a:t>
            </a:r>
            <a:endParaRPr lang="en-US" sz="1000" b="1" dirty="0"/>
          </a:p>
        </p:txBody>
      </p:sp>
      <p:sp>
        <p:nvSpPr>
          <p:cNvPr id="76" name="AutoShape 119"/>
          <p:cNvSpPr>
            <a:spLocks noChangeArrowheads="1"/>
          </p:cNvSpPr>
          <p:nvPr/>
        </p:nvSpPr>
        <p:spPr bwMode="auto">
          <a:xfrm>
            <a:off x="1961244" y="1429982"/>
            <a:ext cx="200025" cy="209550"/>
          </a:xfrm>
          <a:prstGeom prst="diamond">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AutoShape 64"/>
          <p:cNvSpPr>
            <a:spLocks noChangeArrowheads="1"/>
          </p:cNvSpPr>
          <p:nvPr/>
        </p:nvSpPr>
        <p:spPr bwMode="auto">
          <a:xfrm>
            <a:off x="1429565" y="1466290"/>
            <a:ext cx="204788" cy="182562"/>
          </a:xfrm>
          <a:prstGeom prst="triangle">
            <a:avLst>
              <a:gd name="adj" fmla="val 50000"/>
            </a:avLst>
          </a:prstGeom>
          <a:solidFill>
            <a:srgbClr val="F6B80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AutoShape 64"/>
          <p:cNvSpPr>
            <a:spLocks noChangeArrowheads="1"/>
          </p:cNvSpPr>
          <p:nvPr/>
        </p:nvSpPr>
        <p:spPr bwMode="auto">
          <a:xfrm>
            <a:off x="1116141" y="1474114"/>
            <a:ext cx="204788" cy="182562"/>
          </a:xfrm>
          <a:prstGeom prst="triangle">
            <a:avLst>
              <a:gd name="adj" fmla="val 50000"/>
            </a:avLst>
          </a:prstGeom>
          <a:solidFill>
            <a:srgbClr val="F6B80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TextBox 78"/>
          <p:cNvSpPr txBox="1"/>
          <p:nvPr/>
        </p:nvSpPr>
        <p:spPr>
          <a:xfrm>
            <a:off x="129123" y="2094783"/>
            <a:ext cx="912429" cy="461665"/>
          </a:xfrm>
          <a:prstGeom prst="rect">
            <a:avLst/>
          </a:prstGeom>
          <a:noFill/>
        </p:spPr>
        <p:txBody>
          <a:bodyPr wrap="none" rtlCol="0">
            <a:spAutoFit/>
          </a:bodyPr>
          <a:lstStyle/>
          <a:p>
            <a:r>
              <a:rPr lang="en-US" sz="1200" b="1" dirty="0" smtClean="0"/>
              <a:t>Date</a:t>
            </a:r>
          </a:p>
          <a:p>
            <a:r>
              <a:rPr lang="en-US" sz="1200" b="1" dirty="0" smtClean="0"/>
              <a:t>SPE (</a:t>
            </a:r>
            <a:r>
              <a:rPr lang="en-US" sz="1200" b="1" dirty="0" err="1" smtClean="0"/>
              <a:t>deg</a:t>
            </a:r>
            <a:r>
              <a:rPr lang="en-US" sz="1200" b="1" dirty="0" smtClean="0"/>
              <a:t>)</a:t>
            </a:r>
            <a:endParaRPr lang="en-US" sz="1200" b="1" dirty="0"/>
          </a:p>
        </p:txBody>
      </p:sp>
      <p:sp>
        <p:nvSpPr>
          <p:cNvPr id="80" name="TextBox 79"/>
          <p:cNvSpPr txBox="1"/>
          <p:nvPr/>
        </p:nvSpPr>
        <p:spPr>
          <a:xfrm>
            <a:off x="2343974" y="2059284"/>
            <a:ext cx="397866" cy="461665"/>
          </a:xfrm>
          <a:prstGeom prst="rect">
            <a:avLst/>
          </a:prstGeom>
          <a:noFill/>
        </p:spPr>
        <p:txBody>
          <a:bodyPr wrap="none" rtlCol="0">
            <a:spAutoFit/>
          </a:bodyPr>
          <a:lstStyle/>
          <a:p>
            <a:r>
              <a:rPr lang="en-US" sz="1200" b="1" dirty="0" smtClean="0"/>
              <a:t>9/7</a:t>
            </a:r>
          </a:p>
          <a:p>
            <a:r>
              <a:rPr lang="en-US" sz="1200" b="1" dirty="0" smtClean="0"/>
              <a:t>6.6</a:t>
            </a:r>
            <a:endParaRPr lang="en-US" sz="1200" b="1" dirty="0"/>
          </a:p>
        </p:txBody>
      </p:sp>
      <p:sp>
        <p:nvSpPr>
          <p:cNvPr id="81" name="TextBox 80"/>
          <p:cNvSpPr txBox="1"/>
          <p:nvPr/>
        </p:nvSpPr>
        <p:spPr>
          <a:xfrm>
            <a:off x="1991034" y="2049132"/>
            <a:ext cx="397865" cy="461665"/>
          </a:xfrm>
          <a:prstGeom prst="rect">
            <a:avLst/>
          </a:prstGeom>
          <a:noFill/>
        </p:spPr>
        <p:txBody>
          <a:bodyPr wrap="none" rtlCol="0">
            <a:spAutoFit/>
          </a:bodyPr>
          <a:lstStyle/>
          <a:p>
            <a:pPr algn="ctr"/>
            <a:r>
              <a:rPr lang="en-US" sz="1200" b="1" dirty="0" smtClean="0"/>
              <a:t>9/2</a:t>
            </a:r>
            <a:endParaRPr lang="en-US" sz="1200" b="1" dirty="0"/>
          </a:p>
          <a:p>
            <a:pPr algn="ctr"/>
            <a:r>
              <a:rPr lang="en-US" sz="1200" b="1" dirty="0" smtClean="0"/>
              <a:t>6.8</a:t>
            </a:r>
          </a:p>
        </p:txBody>
      </p:sp>
      <p:sp>
        <p:nvSpPr>
          <p:cNvPr id="83" name="TextBox 82"/>
          <p:cNvSpPr txBox="1"/>
          <p:nvPr/>
        </p:nvSpPr>
        <p:spPr>
          <a:xfrm>
            <a:off x="4627732" y="2093917"/>
            <a:ext cx="482824" cy="461665"/>
          </a:xfrm>
          <a:prstGeom prst="rect">
            <a:avLst/>
          </a:prstGeom>
          <a:noFill/>
        </p:spPr>
        <p:txBody>
          <a:bodyPr wrap="none" rtlCol="0">
            <a:spAutoFit/>
          </a:bodyPr>
          <a:lstStyle/>
          <a:p>
            <a:r>
              <a:rPr lang="en-US" sz="1200" b="1" dirty="0" smtClean="0"/>
              <a:t>3/24</a:t>
            </a:r>
          </a:p>
          <a:p>
            <a:pPr algn="ctr"/>
            <a:r>
              <a:rPr lang="en-US" sz="1200" b="1" dirty="0" smtClean="0"/>
              <a:t>2</a:t>
            </a:r>
            <a:endParaRPr lang="en-US" sz="1200" b="1" dirty="0"/>
          </a:p>
        </p:txBody>
      </p:sp>
      <p:sp>
        <p:nvSpPr>
          <p:cNvPr id="84" name="TextBox 83"/>
          <p:cNvSpPr txBox="1"/>
          <p:nvPr/>
        </p:nvSpPr>
        <p:spPr>
          <a:xfrm>
            <a:off x="5309337" y="2077081"/>
            <a:ext cx="482824" cy="461665"/>
          </a:xfrm>
          <a:prstGeom prst="rect">
            <a:avLst/>
          </a:prstGeom>
          <a:noFill/>
        </p:spPr>
        <p:txBody>
          <a:bodyPr wrap="none" rtlCol="0">
            <a:spAutoFit/>
          </a:bodyPr>
          <a:lstStyle/>
          <a:p>
            <a:r>
              <a:rPr lang="en-US" sz="1200" b="1" dirty="0" smtClean="0"/>
              <a:t>5/20</a:t>
            </a:r>
          </a:p>
          <a:p>
            <a:pPr algn="ctr"/>
            <a:r>
              <a:rPr lang="en-US" sz="1200" b="1" dirty="0" smtClean="0"/>
              <a:t>0</a:t>
            </a:r>
            <a:endParaRPr lang="en-US" sz="1200" b="1" dirty="0"/>
          </a:p>
        </p:txBody>
      </p:sp>
      <p:sp>
        <p:nvSpPr>
          <p:cNvPr id="85" name="TextBox 84"/>
          <p:cNvSpPr txBox="1"/>
          <p:nvPr/>
        </p:nvSpPr>
        <p:spPr>
          <a:xfrm>
            <a:off x="5933684" y="2086900"/>
            <a:ext cx="397866" cy="461665"/>
          </a:xfrm>
          <a:prstGeom prst="rect">
            <a:avLst/>
          </a:prstGeom>
          <a:noFill/>
        </p:spPr>
        <p:txBody>
          <a:bodyPr wrap="none" rtlCol="0">
            <a:spAutoFit/>
          </a:bodyPr>
          <a:lstStyle/>
          <a:p>
            <a:r>
              <a:rPr lang="en-US" sz="1200" b="1" dirty="0" smtClean="0"/>
              <a:t>7/7</a:t>
            </a:r>
          </a:p>
          <a:p>
            <a:pPr algn="ctr"/>
            <a:r>
              <a:rPr lang="en-US" sz="1200" b="1" dirty="0" smtClean="0"/>
              <a:t>2</a:t>
            </a:r>
            <a:endParaRPr lang="en-US" sz="1200" b="1" dirty="0"/>
          </a:p>
        </p:txBody>
      </p:sp>
      <p:sp>
        <p:nvSpPr>
          <p:cNvPr id="87" name="TextBox 86"/>
          <p:cNvSpPr txBox="1"/>
          <p:nvPr/>
        </p:nvSpPr>
        <p:spPr>
          <a:xfrm>
            <a:off x="8013049" y="2116749"/>
            <a:ext cx="567784" cy="461665"/>
          </a:xfrm>
          <a:prstGeom prst="rect">
            <a:avLst/>
          </a:prstGeom>
          <a:noFill/>
        </p:spPr>
        <p:txBody>
          <a:bodyPr wrap="none" rtlCol="0">
            <a:spAutoFit/>
          </a:bodyPr>
          <a:lstStyle/>
          <a:p>
            <a:r>
              <a:rPr lang="en-US" sz="1200" b="1" dirty="0" smtClean="0"/>
              <a:t>12/15</a:t>
            </a:r>
          </a:p>
          <a:p>
            <a:pPr algn="ctr"/>
            <a:r>
              <a:rPr lang="en-US" sz="1200" b="1" dirty="0" smtClean="0"/>
              <a:t>6.8</a:t>
            </a:r>
            <a:endParaRPr lang="en-US" sz="1200" b="1" dirty="0"/>
          </a:p>
        </p:txBody>
      </p:sp>
      <p:sp>
        <p:nvSpPr>
          <p:cNvPr id="88" name="TextBox 87"/>
          <p:cNvSpPr txBox="1"/>
          <p:nvPr/>
        </p:nvSpPr>
        <p:spPr>
          <a:xfrm>
            <a:off x="7681961" y="2106571"/>
            <a:ext cx="482824" cy="461665"/>
          </a:xfrm>
          <a:prstGeom prst="rect">
            <a:avLst/>
          </a:prstGeom>
          <a:noFill/>
        </p:spPr>
        <p:txBody>
          <a:bodyPr wrap="none" rtlCol="0">
            <a:spAutoFit/>
          </a:bodyPr>
          <a:lstStyle/>
          <a:p>
            <a:r>
              <a:rPr lang="en-US" sz="1200" b="1" dirty="0" smtClean="0"/>
              <a:t>12/9</a:t>
            </a:r>
          </a:p>
          <a:p>
            <a:pPr algn="ctr"/>
            <a:r>
              <a:rPr lang="en-US" sz="1200" b="1" dirty="0" smtClean="0"/>
              <a:t>6.6</a:t>
            </a:r>
            <a:endParaRPr lang="en-US" sz="1200" b="1" dirty="0"/>
          </a:p>
        </p:txBody>
      </p:sp>
      <p:sp>
        <p:nvSpPr>
          <p:cNvPr id="89" name="TextBox 88"/>
          <p:cNvSpPr txBox="1"/>
          <p:nvPr/>
        </p:nvSpPr>
        <p:spPr>
          <a:xfrm>
            <a:off x="8194116" y="980759"/>
            <a:ext cx="933269" cy="553998"/>
          </a:xfrm>
          <a:prstGeom prst="rect">
            <a:avLst/>
          </a:prstGeom>
          <a:noFill/>
        </p:spPr>
        <p:txBody>
          <a:bodyPr wrap="none" rtlCol="0">
            <a:spAutoFit/>
          </a:bodyPr>
          <a:lstStyle/>
          <a:p>
            <a:pPr algn="ctr"/>
            <a:r>
              <a:rPr lang="en-US" sz="1000" b="1" dirty="0" smtClean="0"/>
              <a:t>Post Solar </a:t>
            </a:r>
          </a:p>
          <a:p>
            <a:pPr algn="ctr"/>
            <a:r>
              <a:rPr lang="en-US" sz="1000" b="1" dirty="0" smtClean="0"/>
              <a:t>Conjunction</a:t>
            </a:r>
          </a:p>
          <a:p>
            <a:pPr algn="ctr"/>
            <a:r>
              <a:rPr lang="en-US" sz="1000" b="1" dirty="0" smtClean="0"/>
              <a:t>Assessment</a:t>
            </a:r>
            <a:endParaRPr lang="en-US" sz="1000" b="1" dirty="0"/>
          </a:p>
        </p:txBody>
      </p:sp>
      <p:sp>
        <p:nvSpPr>
          <p:cNvPr id="90" name="AutoShape 64"/>
          <p:cNvSpPr>
            <a:spLocks noChangeArrowheads="1"/>
          </p:cNvSpPr>
          <p:nvPr/>
        </p:nvSpPr>
        <p:spPr bwMode="auto">
          <a:xfrm>
            <a:off x="8687666" y="1474555"/>
            <a:ext cx="204788" cy="182562"/>
          </a:xfrm>
          <a:prstGeom prst="triangle">
            <a:avLst>
              <a:gd name="adj" fmla="val 50000"/>
            </a:avLst>
          </a:prstGeom>
          <a:solidFill>
            <a:srgbClr val="F6B80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TextBox 92"/>
          <p:cNvSpPr txBox="1"/>
          <p:nvPr/>
        </p:nvSpPr>
        <p:spPr>
          <a:xfrm>
            <a:off x="157350" y="3066613"/>
            <a:ext cx="867545" cy="276999"/>
          </a:xfrm>
          <a:prstGeom prst="rect">
            <a:avLst/>
          </a:prstGeom>
          <a:noFill/>
        </p:spPr>
        <p:txBody>
          <a:bodyPr wrap="none" rtlCol="0">
            <a:spAutoFit/>
          </a:bodyPr>
          <a:lstStyle/>
          <a:p>
            <a:r>
              <a:rPr lang="en-US" sz="1200" b="1" dirty="0" smtClean="0"/>
              <a:t>Activities</a:t>
            </a:r>
            <a:endParaRPr lang="en-US" sz="1200" b="1" dirty="0"/>
          </a:p>
        </p:txBody>
      </p:sp>
      <p:sp>
        <p:nvSpPr>
          <p:cNvPr id="94" name="TextBox 93"/>
          <p:cNvSpPr txBox="1"/>
          <p:nvPr/>
        </p:nvSpPr>
        <p:spPr>
          <a:xfrm>
            <a:off x="1272992" y="2455303"/>
            <a:ext cx="1535998" cy="246221"/>
          </a:xfrm>
          <a:prstGeom prst="rect">
            <a:avLst/>
          </a:prstGeom>
          <a:noFill/>
        </p:spPr>
        <p:txBody>
          <a:bodyPr wrap="none" rtlCol="0">
            <a:spAutoFit/>
          </a:bodyPr>
          <a:lstStyle/>
          <a:p>
            <a:pPr algn="ctr"/>
            <a:r>
              <a:rPr lang="en-US" sz="1000" b="1" dirty="0" smtClean="0"/>
              <a:t>Load </a:t>
            </a:r>
            <a:r>
              <a:rPr lang="en-US" sz="1000" b="1" dirty="0"/>
              <a:t>C&amp;DH </a:t>
            </a:r>
            <a:r>
              <a:rPr lang="en-US" sz="1000" b="1" dirty="0" smtClean="0"/>
              <a:t>FSW 3.2.4</a:t>
            </a:r>
            <a:endParaRPr lang="en-US" sz="1000" b="1" dirty="0"/>
          </a:p>
        </p:txBody>
      </p:sp>
      <p:sp>
        <p:nvSpPr>
          <p:cNvPr id="97" name="AutoShape 64"/>
          <p:cNvSpPr>
            <a:spLocks noChangeArrowheads="1"/>
          </p:cNvSpPr>
          <p:nvPr/>
        </p:nvSpPr>
        <p:spPr bwMode="auto">
          <a:xfrm>
            <a:off x="1138515" y="2487133"/>
            <a:ext cx="204788" cy="182562"/>
          </a:xfrm>
          <a:prstGeom prst="triangle">
            <a:avLst>
              <a:gd name="adj" fmla="val 50000"/>
            </a:avLst>
          </a:prstGeom>
          <a:solidFill>
            <a:srgbClr val="F6B80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AutoShape 64"/>
          <p:cNvSpPr>
            <a:spLocks noChangeArrowheads="1"/>
          </p:cNvSpPr>
          <p:nvPr/>
        </p:nvSpPr>
        <p:spPr bwMode="auto">
          <a:xfrm>
            <a:off x="1398926" y="2855413"/>
            <a:ext cx="204788" cy="182562"/>
          </a:xfrm>
          <a:prstGeom prst="triangle">
            <a:avLst>
              <a:gd name="adj" fmla="val 50000"/>
            </a:avLst>
          </a:prstGeom>
          <a:solidFill>
            <a:srgbClr val="F6B80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AutoShape 64"/>
          <p:cNvSpPr>
            <a:spLocks noChangeArrowheads="1"/>
          </p:cNvSpPr>
          <p:nvPr/>
        </p:nvSpPr>
        <p:spPr bwMode="auto">
          <a:xfrm>
            <a:off x="1262801" y="2669695"/>
            <a:ext cx="204788" cy="182562"/>
          </a:xfrm>
          <a:prstGeom prst="triangle">
            <a:avLst>
              <a:gd name="adj" fmla="val 50000"/>
            </a:avLst>
          </a:prstGeom>
          <a:solidFill>
            <a:srgbClr val="F6B80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TextBox 99"/>
          <p:cNvSpPr txBox="1"/>
          <p:nvPr/>
        </p:nvSpPr>
        <p:spPr>
          <a:xfrm>
            <a:off x="1461276" y="2637865"/>
            <a:ext cx="1220206" cy="246221"/>
          </a:xfrm>
          <a:prstGeom prst="rect">
            <a:avLst/>
          </a:prstGeom>
          <a:noFill/>
        </p:spPr>
        <p:txBody>
          <a:bodyPr wrap="none" rtlCol="0">
            <a:spAutoFit/>
          </a:bodyPr>
          <a:lstStyle/>
          <a:p>
            <a:pPr algn="ctr"/>
            <a:r>
              <a:rPr lang="en-US" sz="1000" b="1" dirty="0"/>
              <a:t>Load </a:t>
            </a:r>
            <a:r>
              <a:rPr lang="en-US" sz="1000" b="1" dirty="0" smtClean="0"/>
              <a:t>Parameters</a:t>
            </a:r>
            <a:endParaRPr lang="en-US" sz="1000" b="1" dirty="0"/>
          </a:p>
        </p:txBody>
      </p:sp>
      <p:sp>
        <p:nvSpPr>
          <p:cNvPr id="101" name="TextBox 100"/>
          <p:cNvSpPr txBox="1"/>
          <p:nvPr/>
        </p:nvSpPr>
        <p:spPr>
          <a:xfrm>
            <a:off x="1573240" y="2834809"/>
            <a:ext cx="1691489" cy="400110"/>
          </a:xfrm>
          <a:prstGeom prst="rect">
            <a:avLst/>
          </a:prstGeom>
          <a:noFill/>
        </p:spPr>
        <p:txBody>
          <a:bodyPr wrap="none" rtlCol="0">
            <a:spAutoFit/>
          </a:bodyPr>
          <a:lstStyle/>
          <a:p>
            <a:pPr algn="ctr"/>
            <a:r>
              <a:rPr lang="en-US" sz="1000" b="1" dirty="0" smtClean="0"/>
              <a:t>Load MOps Macros &amp; </a:t>
            </a:r>
            <a:r>
              <a:rPr lang="en-US" sz="1000" b="1" dirty="0" smtClean="0"/>
              <a:t>FP</a:t>
            </a:r>
          </a:p>
          <a:p>
            <a:pPr algn="ctr"/>
            <a:r>
              <a:rPr lang="en-US" sz="1000" b="1" dirty="0" smtClean="0"/>
              <a:t> &amp; </a:t>
            </a:r>
            <a:r>
              <a:rPr lang="en-US" sz="1000" b="1" dirty="0"/>
              <a:t>Set EA </a:t>
            </a:r>
            <a:r>
              <a:rPr lang="en-US" sz="1000" b="1" dirty="0" smtClean="0"/>
              <a:t>Bypass</a:t>
            </a:r>
            <a:r>
              <a:rPr lang="en-US" sz="1000" b="1" dirty="0" smtClean="0"/>
              <a:t> </a:t>
            </a:r>
            <a:endParaRPr lang="en-US" sz="1000" b="1" dirty="0"/>
          </a:p>
        </p:txBody>
      </p:sp>
      <p:sp>
        <p:nvSpPr>
          <p:cNvPr id="103" name="AutoShape 119"/>
          <p:cNvSpPr>
            <a:spLocks noChangeArrowheads="1"/>
          </p:cNvSpPr>
          <p:nvPr/>
        </p:nvSpPr>
        <p:spPr bwMode="auto">
          <a:xfrm>
            <a:off x="1597369" y="3466688"/>
            <a:ext cx="200025" cy="209550"/>
          </a:xfrm>
          <a:prstGeom prst="diamond">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TextBox 103"/>
          <p:cNvSpPr txBox="1"/>
          <p:nvPr/>
        </p:nvSpPr>
        <p:spPr>
          <a:xfrm>
            <a:off x="708320" y="3463627"/>
            <a:ext cx="888384" cy="246221"/>
          </a:xfrm>
          <a:prstGeom prst="rect">
            <a:avLst/>
          </a:prstGeom>
          <a:noFill/>
        </p:spPr>
        <p:txBody>
          <a:bodyPr wrap="none" rtlCol="0">
            <a:spAutoFit/>
          </a:bodyPr>
          <a:lstStyle/>
          <a:p>
            <a:pPr algn="ctr"/>
            <a:r>
              <a:rPr lang="en-US" sz="1000" b="1" dirty="0" smtClean="0"/>
              <a:t>Test on </a:t>
            </a:r>
            <a:r>
              <a:rPr lang="en-US" sz="1000" b="1" dirty="0" smtClean="0"/>
              <a:t>S/C</a:t>
            </a:r>
            <a:endParaRPr lang="en-US" sz="1000" b="1" dirty="0" smtClean="0"/>
          </a:p>
        </p:txBody>
      </p:sp>
      <p:sp>
        <p:nvSpPr>
          <p:cNvPr id="107" name="TextBox 106"/>
          <p:cNvSpPr txBox="1"/>
          <p:nvPr/>
        </p:nvSpPr>
        <p:spPr>
          <a:xfrm>
            <a:off x="2556228" y="3449310"/>
            <a:ext cx="1308371" cy="246221"/>
          </a:xfrm>
          <a:prstGeom prst="rect">
            <a:avLst/>
          </a:prstGeom>
          <a:noFill/>
        </p:spPr>
        <p:txBody>
          <a:bodyPr wrap="none" rtlCol="0">
            <a:spAutoFit/>
          </a:bodyPr>
          <a:lstStyle/>
          <a:p>
            <a:pPr algn="ctr"/>
            <a:r>
              <a:rPr lang="en-US" sz="1000" b="1" dirty="0" smtClean="0"/>
              <a:t>HGA on Side Lobe</a:t>
            </a:r>
            <a:endParaRPr lang="en-US" sz="1000" b="1" dirty="0"/>
          </a:p>
        </p:txBody>
      </p:sp>
      <p:cxnSp>
        <p:nvCxnSpPr>
          <p:cNvPr id="109" name="Straight Connector 108"/>
          <p:cNvCxnSpPr/>
          <p:nvPr/>
        </p:nvCxnSpPr>
        <p:spPr>
          <a:xfrm>
            <a:off x="2469223" y="2510797"/>
            <a:ext cx="0" cy="3576494"/>
          </a:xfrm>
          <a:prstGeom prst="line">
            <a:avLst/>
          </a:prstGeom>
          <a:ln w="3175">
            <a:prstDash val="sysDot"/>
            <a:tailEnd type="none" w="med" len="lg"/>
          </a:ln>
        </p:spPr>
        <p:style>
          <a:lnRef idx="1">
            <a:schemeClr val="dk1"/>
          </a:lnRef>
          <a:fillRef idx="0">
            <a:schemeClr val="dk1"/>
          </a:fillRef>
          <a:effectRef idx="0">
            <a:schemeClr val="dk1"/>
          </a:effectRef>
          <a:fontRef idx="minor">
            <a:schemeClr val="tx1"/>
          </a:fontRef>
        </p:style>
      </p:cxnSp>
      <p:cxnSp>
        <p:nvCxnSpPr>
          <p:cNvPr id="110" name="Straight Connector 109"/>
          <p:cNvCxnSpPr/>
          <p:nvPr/>
        </p:nvCxnSpPr>
        <p:spPr>
          <a:xfrm>
            <a:off x="2346390" y="2472347"/>
            <a:ext cx="1760" cy="3598936"/>
          </a:xfrm>
          <a:prstGeom prst="line">
            <a:avLst/>
          </a:prstGeom>
          <a:ln w="0">
            <a:prstDash val="sysDot"/>
            <a:tailEnd type="none" w="med" len="lg"/>
          </a:ln>
        </p:spPr>
        <p:style>
          <a:lnRef idx="1">
            <a:schemeClr val="dk1"/>
          </a:lnRef>
          <a:fillRef idx="0">
            <a:schemeClr val="dk1"/>
          </a:fillRef>
          <a:effectRef idx="0">
            <a:schemeClr val="dk1"/>
          </a:effectRef>
          <a:fontRef idx="minor">
            <a:schemeClr val="tx1"/>
          </a:fontRef>
        </p:style>
      </p:cxnSp>
      <p:cxnSp>
        <p:nvCxnSpPr>
          <p:cNvPr id="111" name="Straight Connector 110"/>
          <p:cNvCxnSpPr/>
          <p:nvPr/>
        </p:nvCxnSpPr>
        <p:spPr>
          <a:xfrm>
            <a:off x="8144878" y="2520949"/>
            <a:ext cx="0" cy="3560447"/>
          </a:xfrm>
          <a:prstGeom prst="line">
            <a:avLst/>
          </a:prstGeom>
          <a:ln w="3175">
            <a:prstDash val="sysDot"/>
            <a:tailEnd type="none" w="med" len="lg"/>
          </a:ln>
        </p:spPr>
        <p:style>
          <a:lnRef idx="1">
            <a:schemeClr val="dk1"/>
          </a:lnRef>
          <a:fillRef idx="0">
            <a:schemeClr val="dk1"/>
          </a:fillRef>
          <a:effectRef idx="0">
            <a:schemeClr val="dk1"/>
          </a:effectRef>
          <a:fontRef idx="minor">
            <a:schemeClr val="tx1"/>
          </a:fontRef>
        </p:style>
      </p:cxnSp>
      <p:cxnSp>
        <p:nvCxnSpPr>
          <p:cNvPr id="112" name="Straight Connector 111"/>
          <p:cNvCxnSpPr/>
          <p:nvPr/>
        </p:nvCxnSpPr>
        <p:spPr>
          <a:xfrm>
            <a:off x="8025842" y="2556448"/>
            <a:ext cx="0" cy="3542744"/>
          </a:xfrm>
          <a:prstGeom prst="line">
            <a:avLst/>
          </a:prstGeom>
          <a:ln w="3175">
            <a:prstDash val="sysDot"/>
            <a:tailEnd type="none" w="med" len="lg"/>
          </a:ln>
        </p:spPr>
        <p:style>
          <a:lnRef idx="1">
            <a:schemeClr val="dk1"/>
          </a:lnRef>
          <a:fillRef idx="0">
            <a:schemeClr val="dk1"/>
          </a:fillRef>
          <a:effectRef idx="0">
            <a:schemeClr val="dk1"/>
          </a:effectRef>
          <a:fontRef idx="minor">
            <a:schemeClr val="tx1"/>
          </a:fontRef>
        </p:style>
      </p:cxnSp>
      <p:sp>
        <p:nvSpPr>
          <p:cNvPr id="113" name="AutoShape 64"/>
          <p:cNvSpPr>
            <a:spLocks noChangeArrowheads="1"/>
          </p:cNvSpPr>
          <p:nvPr/>
        </p:nvSpPr>
        <p:spPr bwMode="auto">
          <a:xfrm>
            <a:off x="2316591" y="4023746"/>
            <a:ext cx="204788" cy="182562"/>
          </a:xfrm>
          <a:prstGeom prst="triangle">
            <a:avLst>
              <a:gd name="adj" fmla="val 50000"/>
            </a:avLst>
          </a:prstGeom>
          <a:solidFill>
            <a:srgbClr val="F6B80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TextBox 113"/>
          <p:cNvSpPr txBox="1"/>
          <p:nvPr/>
        </p:nvSpPr>
        <p:spPr>
          <a:xfrm>
            <a:off x="2385736" y="3656755"/>
            <a:ext cx="1649811" cy="400110"/>
          </a:xfrm>
          <a:prstGeom prst="rect">
            <a:avLst/>
          </a:prstGeom>
          <a:noFill/>
        </p:spPr>
        <p:txBody>
          <a:bodyPr wrap="none" rtlCol="0">
            <a:spAutoFit/>
          </a:bodyPr>
          <a:lstStyle/>
          <a:p>
            <a:pPr algn="ctr"/>
            <a:r>
              <a:rPr lang="en-US" sz="1000" b="1" dirty="0" smtClean="0"/>
              <a:t>Instrument Power Down</a:t>
            </a:r>
          </a:p>
          <a:p>
            <a:pPr algn="ctr"/>
            <a:r>
              <a:rPr lang="en-US" sz="1000" b="1" dirty="0" smtClean="0"/>
              <a:t>&amp; SSR Reconfiguration</a:t>
            </a:r>
            <a:endParaRPr lang="en-US" sz="1000" b="1" dirty="0"/>
          </a:p>
        </p:txBody>
      </p:sp>
      <p:sp>
        <p:nvSpPr>
          <p:cNvPr id="116" name="TextBox 115"/>
          <p:cNvSpPr txBox="1"/>
          <p:nvPr/>
        </p:nvSpPr>
        <p:spPr>
          <a:xfrm>
            <a:off x="2508393" y="4006249"/>
            <a:ext cx="1234633" cy="246221"/>
          </a:xfrm>
          <a:prstGeom prst="rect">
            <a:avLst/>
          </a:prstGeom>
          <a:noFill/>
        </p:spPr>
        <p:txBody>
          <a:bodyPr wrap="none" rtlCol="0">
            <a:spAutoFit/>
          </a:bodyPr>
          <a:lstStyle/>
          <a:p>
            <a:pPr algn="ctr"/>
            <a:r>
              <a:rPr lang="en-US" sz="1000" b="1" dirty="0" smtClean="0"/>
              <a:t>Rehearse w/ DSN</a:t>
            </a:r>
            <a:endParaRPr lang="en-US" sz="1000" b="1" dirty="0"/>
          </a:p>
        </p:txBody>
      </p:sp>
      <p:sp>
        <p:nvSpPr>
          <p:cNvPr id="117" name="AutoShape 119"/>
          <p:cNvSpPr>
            <a:spLocks noChangeArrowheads="1"/>
          </p:cNvSpPr>
          <p:nvPr/>
        </p:nvSpPr>
        <p:spPr bwMode="auto">
          <a:xfrm>
            <a:off x="4760051" y="2590611"/>
            <a:ext cx="200025" cy="209550"/>
          </a:xfrm>
          <a:prstGeom prst="diamond">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TextBox 117"/>
          <p:cNvSpPr txBox="1"/>
          <p:nvPr/>
        </p:nvSpPr>
        <p:spPr>
          <a:xfrm>
            <a:off x="4837418" y="2758837"/>
            <a:ext cx="1430200" cy="553998"/>
          </a:xfrm>
          <a:prstGeom prst="rect">
            <a:avLst/>
          </a:prstGeom>
          <a:noFill/>
        </p:spPr>
        <p:txBody>
          <a:bodyPr wrap="none" rtlCol="0">
            <a:spAutoFit/>
          </a:bodyPr>
          <a:lstStyle/>
          <a:p>
            <a:pPr algn="ctr"/>
            <a:r>
              <a:rPr lang="en-US" sz="1000" b="1" dirty="0" smtClean="0"/>
              <a:t>Solar Conjunction</a:t>
            </a:r>
          </a:p>
          <a:p>
            <a:pPr algn="ctr"/>
            <a:r>
              <a:rPr lang="en-US" sz="1000" b="1" dirty="0" smtClean="0"/>
              <a:t>No Communications</a:t>
            </a:r>
          </a:p>
          <a:p>
            <a:pPr algn="ctr"/>
            <a:r>
              <a:rPr lang="en-US" sz="1000" b="1" dirty="0" smtClean="0"/>
              <a:t>(105 </a:t>
            </a:r>
            <a:r>
              <a:rPr lang="en-US" sz="1000" b="1" dirty="0"/>
              <a:t>days</a:t>
            </a:r>
            <a:r>
              <a:rPr lang="en-US" sz="1000" b="1" dirty="0" smtClean="0"/>
              <a:t>)</a:t>
            </a:r>
            <a:endParaRPr lang="en-US" sz="1000" b="1" dirty="0"/>
          </a:p>
        </p:txBody>
      </p:sp>
      <p:sp>
        <p:nvSpPr>
          <p:cNvPr id="119" name="AutoShape 119"/>
          <p:cNvSpPr>
            <a:spLocks noChangeArrowheads="1"/>
          </p:cNvSpPr>
          <p:nvPr/>
        </p:nvSpPr>
        <p:spPr bwMode="auto">
          <a:xfrm>
            <a:off x="6030581" y="2590298"/>
            <a:ext cx="200025" cy="209550"/>
          </a:xfrm>
          <a:prstGeom prst="diamond">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21" name="Straight Arrow Connector 120"/>
          <p:cNvCxnSpPr>
            <a:stCxn id="117" idx="3"/>
            <a:endCxn id="119" idx="1"/>
          </p:cNvCxnSpPr>
          <p:nvPr/>
        </p:nvCxnSpPr>
        <p:spPr>
          <a:xfrm flipV="1">
            <a:off x="4960076" y="2695073"/>
            <a:ext cx="1070505" cy="313"/>
          </a:xfrm>
          <a:prstGeom prst="straightConnector1">
            <a:avLst/>
          </a:prstGeom>
          <a:ln>
            <a:headEnd type="stealth" w="lg" len="lg"/>
            <a:tailEnd type="stealth" w="lg" len="lg"/>
          </a:ln>
        </p:spPr>
        <p:style>
          <a:lnRef idx="1">
            <a:schemeClr val="dk1"/>
          </a:lnRef>
          <a:fillRef idx="0">
            <a:schemeClr val="dk1"/>
          </a:fillRef>
          <a:effectRef idx="0">
            <a:schemeClr val="dk1"/>
          </a:effectRef>
          <a:fontRef idx="minor">
            <a:schemeClr val="tx1"/>
          </a:fontRef>
        </p:style>
      </p:cxnSp>
      <p:sp>
        <p:nvSpPr>
          <p:cNvPr id="123" name="TextBox 122"/>
          <p:cNvSpPr txBox="1"/>
          <p:nvPr/>
        </p:nvSpPr>
        <p:spPr>
          <a:xfrm>
            <a:off x="6654210" y="2586069"/>
            <a:ext cx="1330814" cy="246221"/>
          </a:xfrm>
          <a:prstGeom prst="rect">
            <a:avLst/>
          </a:prstGeom>
          <a:noFill/>
        </p:spPr>
        <p:txBody>
          <a:bodyPr wrap="none" rtlCol="0">
            <a:spAutoFit/>
          </a:bodyPr>
          <a:lstStyle/>
          <a:p>
            <a:pPr algn="ctr"/>
            <a:r>
              <a:rPr lang="en-US" sz="1000" b="1" dirty="0" smtClean="0"/>
              <a:t>HGA on Main Lobe</a:t>
            </a:r>
            <a:endParaRPr lang="en-US" sz="1000" b="1" dirty="0"/>
          </a:p>
        </p:txBody>
      </p:sp>
      <p:sp>
        <p:nvSpPr>
          <p:cNvPr id="124" name="AutoShape 64"/>
          <p:cNvSpPr>
            <a:spLocks noChangeArrowheads="1"/>
          </p:cNvSpPr>
          <p:nvPr/>
        </p:nvSpPr>
        <p:spPr bwMode="auto">
          <a:xfrm>
            <a:off x="7959997" y="2938923"/>
            <a:ext cx="204788" cy="182562"/>
          </a:xfrm>
          <a:prstGeom prst="triangle">
            <a:avLst>
              <a:gd name="adj" fmla="val 50000"/>
            </a:avLst>
          </a:prstGeom>
          <a:solidFill>
            <a:srgbClr val="F6B80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TextBox 124"/>
          <p:cNvSpPr txBox="1"/>
          <p:nvPr/>
        </p:nvSpPr>
        <p:spPr>
          <a:xfrm>
            <a:off x="6717528" y="2826349"/>
            <a:ext cx="1330814" cy="553998"/>
          </a:xfrm>
          <a:prstGeom prst="rect">
            <a:avLst/>
          </a:prstGeom>
          <a:noFill/>
        </p:spPr>
        <p:txBody>
          <a:bodyPr wrap="none" rtlCol="0">
            <a:spAutoFit/>
          </a:bodyPr>
          <a:lstStyle/>
          <a:p>
            <a:pPr algn="ctr"/>
            <a:r>
              <a:rPr lang="en-US" sz="1000" b="1" dirty="0" smtClean="0"/>
              <a:t>SSR Playback &amp;</a:t>
            </a:r>
          </a:p>
          <a:p>
            <a:pPr algn="ctr"/>
            <a:r>
              <a:rPr lang="en-US" sz="1000" b="1" dirty="0" smtClean="0"/>
              <a:t> Reconfiguration &amp;</a:t>
            </a:r>
          </a:p>
          <a:p>
            <a:pPr algn="ctr"/>
            <a:r>
              <a:rPr lang="en-US" sz="1000" b="1" dirty="0" smtClean="0"/>
              <a:t>S/C Checkout</a:t>
            </a:r>
            <a:endParaRPr lang="en-US" sz="1000" b="1" dirty="0"/>
          </a:p>
        </p:txBody>
      </p:sp>
      <p:sp>
        <p:nvSpPr>
          <p:cNvPr id="126" name="AutoShape 64"/>
          <p:cNvSpPr>
            <a:spLocks noChangeArrowheads="1"/>
          </p:cNvSpPr>
          <p:nvPr/>
        </p:nvSpPr>
        <p:spPr bwMode="auto">
          <a:xfrm>
            <a:off x="8043848" y="3409068"/>
            <a:ext cx="204788" cy="182562"/>
          </a:xfrm>
          <a:prstGeom prst="triangle">
            <a:avLst>
              <a:gd name="adj" fmla="val 50000"/>
            </a:avLst>
          </a:prstGeom>
          <a:solidFill>
            <a:srgbClr val="F6B80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TextBox 126"/>
          <p:cNvSpPr txBox="1"/>
          <p:nvPr/>
        </p:nvSpPr>
        <p:spPr>
          <a:xfrm>
            <a:off x="6651984" y="3341635"/>
            <a:ext cx="1457450" cy="400110"/>
          </a:xfrm>
          <a:prstGeom prst="rect">
            <a:avLst/>
          </a:prstGeom>
          <a:noFill/>
        </p:spPr>
        <p:txBody>
          <a:bodyPr wrap="none" rtlCol="0">
            <a:spAutoFit/>
          </a:bodyPr>
          <a:lstStyle/>
          <a:p>
            <a:pPr algn="ctr"/>
            <a:r>
              <a:rPr lang="en-US" sz="1000" b="1" dirty="0" smtClean="0"/>
              <a:t>Instrument Power on</a:t>
            </a:r>
          </a:p>
          <a:p>
            <a:pPr algn="ctr"/>
            <a:r>
              <a:rPr lang="en-US" sz="1000" b="1" dirty="0" smtClean="0"/>
              <a:t>&amp;  </a:t>
            </a:r>
            <a:r>
              <a:rPr lang="en-US" sz="1000" b="1" dirty="0" err="1" smtClean="0"/>
              <a:t>Recommissioning</a:t>
            </a:r>
            <a:endParaRPr lang="en-US" sz="1000" b="1" dirty="0"/>
          </a:p>
        </p:txBody>
      </p:sp>
      <p:sp>
        <p:nvSpPr>
          <p:cNvPr id="128" name="AutoShape 64"/>
          <p:cNvSpPr>
            <a:spLocks noChangeArrowheads="1"/>
          </p:cNvSpPr>
          <p:nvPr/>
        </p:nvSpPr>
        <p:spPr bwMode="auto">
          <a:xfrm>
            <a:off x="8370534" y="3733911"/>
            <a:ext cx="204788" cy="182562"/>
          </a:xfrm>
          <a:prstGeom prst="triangle">
            <a:avLst>
              <a:gd name="adj" fmla="val 50000"/>
            </a:avLst>
          </a:prstGeom>
          <a:solidFill>
            <a:srgbClr val="F6B80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 name="TextBox 128"/>
          <p:cNvSpPr txBox="1"/>
          <p:nvPr/>
        </p:nvSpPr>
        <p:spPr>
          <a:xfrm>
            <a:off x="7249288" y="3743630"/>
            <a:ext cx="1173719" cy="246221"/>
          </a:xfrm>
          <a:prstGeom prst="rect">
            <a:avLst/>
          </a:prstGeom>
          <a:noFill/>
        </p:spPr>
        <p:txBody>
          <a:bodyPr wrap="none" rtlCol="0">
            <a:spAutoFit/>
          </a:bodyPr>
          <a:lstStyle/>
          <a:p>
            <a:pPr algn="ctr"/>
            <a:r>
              <a:rPr lang="en-US" sz="1000" b="1" dirty="0" smtClean="0"/>
              <a:t>HGA Calibration</a:t>
            </a:r>
            <a:endParaRPr lang="en-US" sz="1000" b="1" dirty="0"/>
          </a:p>
        </p:txBody>
      </p:sp>
      <p:sp>
        <p:nvSpPr>
          <p:cNvPr id="130" name="TextBox 129"/>
          <p:cNvSpPr txBox="1"/>
          <p:nvPr/>
        </p:nvSpPr>
        <p:spPr>
          <a:xfrm>
            <a:off x="147641" y="4263278"/>
            <a:ext cx="673582" cy="461665"/>
          </a:xfrm>
          <a:prstGeom prst="rect">
            <a:avLst/>
          </a:prstGeom>
          <a:noFill/>
        </p:spPr>
        <p:txBody>
          <a:bodyPr wrap="none" rtlCol="0">
            <a:spAutoFit/>
          </a:bodyPr>
          <a:lstStyle/>
          <a:p>
            <a:pPr algn="ctr"/>
            <a:r>
              <a:rPr lang="en-US" sz="1200" b="1" dirty="0" smtClean="0"/>
              <a:t>S/C </a:t>
            </a:r>
          </a:p>
          <a:p>
            <a:pPr algn="ctr"/>
            <a:r>
              <a:rPr lang="en-US" sz="1200" b="1" dirty="0" err="1" smtClean="0"/>
              <a:t>Config</a:t>
            </a:r>
            <a:endParaRPr lang="en-US" sz="1200" b="1" dirty="0"/>
          </a:p>
        </p:txBody>
      </p:sp>
      <p:sp>
        <p:nvSpPr>
          <p:cNvPr id="131" name="TextBox 130"/>
          <p:cNvSpPr txBox="1"/>
          <p:nvPr/>
        </p:nvSpPr>
        <p:spPr>
          <a:xfrm>
            <a:off x="1685843" y="4308258"/>
            <a:ext cx="768159" cy="400110"/>
          </a:xfrm>
          <a:prstGeom prst="rect">
            <a:avLst/>
          </a:prstGeom>
          <a:noFill/>
        </p:spPr>
        <p:txBody>
          <a:bodyPr wrap="none" rtlCol="0">
            <a:spAutoFit/>
          </a:bodyPr>
          <a:lstStyle/>
          <a:p>
            <a:pPr algn="ctr"/>
            <a:r>
              <a:rPr lang="en-US" sz="1000" b="1" dirty="0" smtClean="0"/>
              <a:t>3 axis &amp;</a:t>
            </a:r>
          </a:p>
          <a:p>
            <a:pPr algn="ctr"/>
            <a:r>
              <a:rPr lang="en-US" sz="1000" b="1" dirty="0" smtClean="0"/>
              <a:t> Op Mode</a:t>
            </a:r>
            <a:endParaRPr lang="en-US" sz="1000" b="1" dirty="0"/>
          </a:p>
        </p:txBody>
      </p:sp>
      <p:sp>
        <p:nvSpPr>
          <p:cNvPr id="135" name="TextBox 134"/>
          <p:cNvSpPr txBox="1"/>
          <p:nvPr/>
        </p:nvSpPr>
        <p:spPr>
          <a:xfrm>
            <a:off x="1444910" y="4112962"/>
            <a:ext cx="532518" cy="215444"/>
          </a:xfrm>
          <a:prstGeom prst="rect">
            <a:avLst/>
          </a:prstGeom>
          <a:noFill/>
        </p:spPr>
        <p:txBody>
          <a:bodyPr wrap="none" rtlCol="0">
            <a:spAutoFit/>
          </a:bodyPr>
          <a:lstStyle/>
          <a:p>
            <a:pPr algn="ctr"/>
            <a:r>
              <a:rPr lang="en-US" sz="800" b="1" dirty="0" smtClean="0"/>
              <a:t>Rotate </a:t>
            </a:r>
            <a:endParaRPr lang="en-US" sz="800" b="1" dirty="0"/>
          </a:p>
        </p:txBody>
      </p:sp>
      <p:sp>
        <p:nvSpPr>
          <p:cNvPr id="136" name="TextBox 135"/>
          <p:cNvSpPr txBox="1"/>
          <p:nvPr/>
        </p:nvSpPr>
        <p:spPr>
          <a:xfrm>
            <a:off x="820819" y="4285715"/>
            <a:ext cx="861133" cy="400110"/>
          </a:xfrm>
          <a:prstGeom prst="rect">
            <a:avLst/>
          </a:prstGeom>
          <a:noFill/>
        </p:spPr>
        <p:txBody>
          <a:bodyPr wrap="none" rtlCol="0">
            <a:spAutoFit/>
          </a:bodyPr>
          <a:lstStyle/>
          <a:p>
            <a:pPr algn="ctr"/>
            <a:r>
              <a:rPr lang="en-US" sz="1000" b="1" dirty="0" smtClean="0"/>
              <a:t>3 axis</a:t>
            </a:r>
          </a:p>
          <a:p>
            <a:pPr algn="ctr"/>
            <a:r>
              <a:rPr lang="en-US" sz="1000" b="1" dirty="0" smtClean="0"/>
              <a:t>&amp; Op Mode</a:t>
            </a:r>
            <a:endParaRPr lang="en-US" sz="1000" b="1" dirty="0"/>
          </a:p>
        </p:txBody>
      </p:sp>
      <p:cxnSp>
        <p:nvCxnSpPr>
          <p:cNvPr id="137" name="Straight Connector 136"/>
          <p:cNvCxnSpPr/>
          <p:nvPr/>
        </p:nvCxnSpPr>
        <p:spPr>
          <a:xfrm>
            <a:off x="4872765" y="4391570"/>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sp>
        <p:nvSpPr>
          <p:cNvPr id="138" name="Rectangle 137"/>
          <p:cNvSpPr/>
          <p:nvPr/>
        </p:nvSpPr>
        <p:spPr>
          <a:xfrm>
            <a:off x="1634968" y="4325826"/>
            <a:ext cx="134813" cy="319887"/>
          </a:xfrm>
          <a:prstGeom prst="rect">
            <a:avLst/>
          </a:prstGeom>
          <a:solidFill>
            <a:schemeClr val="accent1">
              <a:lumMod val="60000"/>
              <a:lumOff val="4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9" name="TextBox 138"/>
          <p:cNvSpPr txBox="1"/>
          <p:nvPr/>
        </p:nvSpPr>
        <p:spPr>
          <a:xfrm>
            <a:off x="2895356" y="4319998"/>
            <a:ext cx="1576072" cy="400110"/>
          </a:xfrm>
          <a:prstGeom prst="rect">
            <a:avLst/>
          </a:prstGeom>
          <a:noFill/>
        </p:spPr>
        <p:txBody>
          <a:bodyPr wrap="none" rtlCol="0">
            <a:spAutoFit/>
          </a:bodyPr>
          <a:lstStyle/>
          <a:p>
            <a:pPr algn="ctr"/>
            <a:r>
              <a:rPr lang="en-US" sz="1000" b="1" dirty="0"/>
              <a:t>3 axis </a:t>
            </a:r>
            <a:r>
              <a:rPr lang="en-US" sz="1000" b="1" dirty="0" smtClean="0"/>
              <a:t>&amp; Standby Mode</a:t>
            </a:r>
          </a:p>
          <a:p>
            <a:pPr algn="ctr"/>
            <a:r>
              <a:rPr lang="en-US" sz="1000" b="1" dirty="0" smtClean="0"/>
              <a:t>(</a:t>
            </a:r>
            <a:r>
              <a:rPr lang="en-US" sz="1000" b="1" dirty="0" smtClean="0"/>
              <a:t>198 </a:t>
            </a:r>
            <a:r>
              <a:rPr lang="en-US" sz="1000" b="1" dirty="0" smtClean="0"/>
              <a:t>days)</a:t>
            </a:r>
            <a:endParaRPr lang="en-US" sz="1000" b="1" dirty="0"/>
          </a:p>
        </p:txBody>
      </p:sp>
      <p:cxnSp>
        <p:nvCxnSpPr>
          <p:cNvPr id="141" name="Straight Arrow Connector 140"/>
          <p:cNvCxnSpPr/>
          <p:nvPr/>
        </p:nvCxnSpPr>
        <p:spPr>
          <a:xfrm>
            <a:off x="4562246" y="4526044"/>
            <a:ext cx="310519"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45" name="Straight Arrow Connector 144"/>
          <p:cNvCxnSpPr>
            <a:endCxn id="139" idx="1"/>
          </p:cNvCxnSpPr>
          <p:nvPr/>
        </p:nvCxnSpPr>
        <p:spPr>
          <a:xfrm>
            <a:off x="2485159" y="4520053"/>
            <a:ext cx="410197" cy="0"/>
          </a:xfrm>
          <a:prstGeom prst="straightConnector1">
            <a:avLst/>
          </a:prstGeom>
          <a:ln>
            <a:headEnd type="stealth" w="lg" len="lg"/>
            <a:tailEnd type="none" w="lg" len="lg"/>
          </a:ln>
        </p:spPr>
        <p:style>
          <a:lnRef idx="1">
            <a:schemeClr val="dk1"/>
          </a:lnRef>
          <a:fillRef idx="0">
            <a:schemeClr val="dk1"/>
          </a:fillRef>
          <a:effectRef idx="0">
            <a:schemeClr val="dk1"/>
          </a:effectRef>
          <a:fontRef idx="minor">
            <a:schemeClr val="tx1"/>
          </a:fontRef>
        </p:style>
      </p:cxnSp>
      <p:sp>
        <p:nvSpPr>
          <p:cNvPr id="147" name="TextBox 146"/>
          <p:cNvSpPr txBox="1"/>
          <p:nvPr/>
        </p:nvSpPr>
        <p:spPr>
          <a:xfrm>
            <a:off x="4819643" y="4148179"/>
            <a:ext cx="1410963" cy="707886"/>
          </a:xfrm>
          <a:prstGeom prst="rect">
            <a:avLst/>
          </a:prstGeom>
          <a:noFill/>
        </p:spPr>
        <p:txBody>
          <a:bodyPr wrap="none" rtlCol="0">
            <a:spAutoFit/>
          </a:bodyPr>
          <a:lstStyle/>
          <a:p>
            <a:pPr algn="ctr"/>
            <a:r>
              <a:rPr lang="en-US" sz="1000" b="1" dirty="0"/>
              <a:t>Rotate @ 5 </a:t>
            </a:r>
            <a:r>
              <a:rPr lang="en-US" sz="1000" b="1" dirty="0" err="1"/>
              <a:t>deg</a:t>
            </a:r>
            <a:r>
              <a:rPr lang="en-US" sz="1000" b="1" dirty="0"/>
              <a:t>/min </a:t>
            </a:r>
            <a:endParaRPr lang="en-US" sz="1000" b="1" dirty="0" smtClean="0"/>
          </a:p>
          <a:p>
            <a:pPr algn="ctr"/>
            <a:r>
              <a:rPr lang="en-US" sz="1000" b="1" dirty="0" smtClean="0"/>
              <a:t>HCLT Reset</a:t>
            </a:r>
          </a:p>
          <a:p>
            <a:pPr algn="ctr"/>
            <a:r>
              <a:rPr lang="en-US" sz="1000" b="1" dirty="0" smtClean="0"/>
              <a:t>Every 3 days</a:t>
            </a:r>
          </a:p>
          <a:p>
            <a:pPr algn="ctr"/>
            <a:r>
              <a:rPr lang="en-US" sz="1000" b="1" dirty="0" smtClean="0"/>
              <a:t>(105 days)</a:t>
            </a:r>
            <a:endParaRPr lang="en-US" sz="1000" b="1" dirty="0"/>
          </a:p>
        </p:txBody>
      </p:sp>
      <p:cxnSp>
        <p:nvCxnSpPr>
          <p:cNvPr id="148" name="Straight Connector 147"/>
          <p:cNvCxnSpPr/>
          <p:nvPr/>
        </p:nvCxnSpPr>
        <p:spPr>
          <a:xfrm>
            <a:off x="6169476" y="4377718"/>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149" name="Straight Arrow Connector 148"/>
          <p:cNvCxnSpPr/>
          <p:nvPr/>
        </p:nvCxnSpPr>
        <p:spPr>
          <a:xfrm>
            <a:off x="6011353" y="4509042"/>
            <a:ext cx="161193"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50" name="Straight Arrow Connector 149"/>
          <p:cNvCxnSpPr/>
          <p:nvPr/>
        </p:nvCxnSpPr>
        <p:spPr>
          <a:xfrm>
            <a:off x="4872765" y="4526044"/>
            <a:ext cx="161193" cy="0"/>
          </a:xfrm>
          <a:prstGeom prst="straightConnector1">
            <a:avLst/>
          </a:prstGeom>
          <a:ln>
            <a:headEnd type="stealth" w="lg" len="lg"/>
            <a:tailEnd type="none" w="lg" len="lg"/>
          </a:ln>
        </p:spPr>
        <p:style>
          <a:lnRef idx="1">
            <a:schemeClr val="dk1"/>
          </a:lnRef>
          <a:fillRef idx="0">
            <a:schemeClr val="dk1"/>
          </a:fillRef>
          <a:effectRef idx="0">
            <a:schemeClr val="dk1"/>
          </a:effectRef>
          <a:fontRef idx="minor">
            <a:schemeClr val="tx1"/>
          </a:fontRef>
        </p:style>
      </p:cxnSp>
      <p:sp>
        <p:nvSpPr>
          <p:cNvPr id="152" name="TextBox 151"/>
          <p:cNvSpPr txBox="1"/>
          <p:nvPr/>
        </p:nvSpPr>
        <p:spPr>
          <a:xfrm>
            <a:off x="6291544" y="4220990"/>
            <a:ext cx="1059906" cy="553998"/>
          </a:xfrm>
          <a:prstGeom prst="rect">
            <a:avLst/>
          </a:prstGeom>
          <a:noFill/>
        </p:spPr>
        <p:txBody>
          <a:bodyPr wrap="none" rtlCol="0">
            <a:spAutoFit/>
          </a:bodyPr>
          <a:lstStyle/>
          <a:p>
            <a:pPr algn="ctr"/>
            <a:r>
              <a:rPr lang="en-US" sz="1000" b="1" dirty="0"/>
              <a:t>3 axis &amp;</a:t>
            </a:r>
          </a:p>
          <a:p>
            <a:pPr algn="ctr"/>
            <a:r>
              <a:rPr lang="en-US" sz="1000" b="1" dirty="0" smtClean="0"/>
              <a:t>Standby Mode</a:t>
            </a:r>
          </a:p>
          <a:p>
            <a:pPr algn="ctr"/>
            <a:r>
              <a:rPr lang="en-US" sz="1000" b="1" dirty="0" smtClean="0"/>
              <a:t>(</a:t>
            </a:r>
            <a:r>
              <a:rPr lang="en-US" sz="1000" b="1" dirty="0" smtClean="0"/>
              <a:t>155 </a:t>
            </a:r>
            <a:r>
              <a:rPr lang="en-US" sz="1000" b="1" dirty="0" smtClean="0"/>
              <a:t>days)</a:t>
            </a:r>
            <a:endParaRPr lang="en-US" sz="1000" b="1" dirty="0"/>
          </a:p>
        </p:txBody>
      </p:sp>
      <p:cxnSp>
        <p:nvCxnSpPr>
          <p:cNvPr id="153" name="Straight Arrow Connector 152"/>
          <p:cNvCxnSpPr>
            <a:stCxn id="152" idx="3"/>
          </p:cNvCxnSpPr>
          <p:nvPr/>
        </p:nvCxnSpPr>
        <p:spPr>
          <a:xfrm>
            <a:off x="7351450" y="4497989"/>
            <a:ext cx="67439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54" name="Straight Arrow Connector 153"/>
          <p:cNvCxnSpPr/>
          <p:nvPr/>
        </p:nvCxnSpPr>
        <p:spPr>
          <a:xfrm>
            <a:off x="6164693" y="4502122"/>
            <a:ext cx="161193" cy="0"/>
          </a:xfrm>
          <a:prstGeom prst="straightConnector1">
            <a:avLst/>
          </a:prstGeom>
          <a:ln>
            <a:headEnd type="stealth" w="lg" len="lg"/>
            <a:tailEnd type="none" w="lg" len="lg"/>
          </a:ln>
        </p:spPr>
        <p:style>
          <a:lnRef idx="1">
            <a:schemeClr val="dk1"/>
          </a:lnRef>
          <a:fillRef idx="0">
            <a:schemeClr val="dk1"/>
          </a:fillRef>
          <a:effectRef idx="0">
            <a:schemeClr val="dk1"/>
          </a:effectRef>
          <a:fontRef idx="minor">
            <a:schemeClr val="tx1"/>
          </a:fontRef>
        </p:style>
      </p:cxnSp>
      <p:sp>
        <p:nvSpPr>
          <p:cNvPr id="155" name="TextBox 154"/>
          <p:cNvSpPr txBox="1"/>
          <p:nvPr/>
        </p:nvSpPr>
        <p:spPr>
          <a:xfrm>
            <a:off x="8216308" y="4328406"/>
            <a:ext cx="768159" cy="400110"/>
          </a:xfrm>
          <a:prstGeom prst="rect">
            <a:avLst/>
          </a:prstGeom>
          <a:noFill/>
        </p:spPr>
        <p:txBody>
          <a:bodyPr wrap="none" rtlCol="0">
            <a:spAutoFit/>
          </a:bodyPr>
          <a:lstStyle/>
          <a:p>
            <a:pPr algn="ctr"/>
            <a:r>
              <a:rPr lang="en-US" sz="1000" b="1" dirty="0" smtClean="0"/>
              <a:t>3 axis &amp;</a:t>
            </a:r>
          </a:p>
          <a:p>
            <a:pPr algn="ctr"/>
            <a:r>
              <a:rPr lang="en-US" sz="1000" b="1" dirty="0" smtClean="0"/>
              <a:t> Op Mode</a:t>
            </a:r>
            <a:endParaRPr lang="en-US" sz="1000" b="1" dirty="0"/>
          </a:p>
        </p:txBody>
      </p:sp>
      <p:sp>
        <p:nvSpPr>
          <p:cNvPr id="157" name="TextBox 156"/>
          <p:cNvSpPr txBox="1"/>
          <p:nvPr/>
        </p:nvSpPr>
        <p:spPr>
          <a:xfrm>
            <a:off x="289506" y="4952210"/>
            <a:ext cx="389851" cy="276999"/>
          </a:xfrm>
          <a:prstGeom prst="rect">
            <a:avLst/>
          </a:prstGeom>
          <a:noFill/>
        </p:spPr>
        <p:txBody>
          <a:bodyPr wrap="none" rtlCol="0">
            <a:spAutoFit/>
          </a:bodyPr>
          <a:lstStyle/>
          <a:p>
            <a:pPr algn="ctr"/>
            <a:r>
              <a:rPr lang="en-US" sz="1200" b="1" dirty="0" smtClean="0"/>
              <a:t>RF</a:t>
            </a:r>
            <a:endParaRPr lang="en-US" sz="1200" b="1" dirty="0"/>
          </a:p>
        </p:txBody>
      </p:sp>
      <p:sp>
        <p:nvSpPr>
          <p:cNvPr id="163" name="Rectangle 162"/>
          <p:cNvSpPr/>
          <p:nvPr/>
        </p:nvSpPr>
        <p:spPr>
          <a:xfrm>
            <a:off x="1629974" y="4953396"/>
            <a:ext cx="134813" cy="319887"/>
          </a:xfrm>
          <a:prstGeom prst="rect">
            <a:avLst/>
          </a:prstGeom>
          <a:solidFill>
            <a:schemeClr val="accent1">
              <a:lumMod val="60000"/>
              <a:lumOff val="4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0" name="TextBox 169"/>
          <p:cNvSpPr txBox="1"/>
          <p:nvPr/>
        </p:nvSpPr>
        <p:spPr>
          <a:xfrm>
            <a:off x="1730497" y="4847611"/>
            <a:ext cx="724878" cy="553998"/>
          </a:xfrm>
          <a:prstGeom prst="rect">
            <a:avLst/>
          </a:prstGeom>
          <a:noFill/>
        </p:spPr>
        <p:txBody>
          <a:bodyPr wrap="none" rtlCol="0">
            <a:spAutoFit/>
          </a:bodyPr>
          <a:lstStyle/>
          <a:p>
            <a:pPr algn="ctr"/>
            <a:r>
              <a:rPr lang="en-US" sz="1000" b="1" dirty="0" smtClean="0"/>
              <a:t>HGA</a:t>
            </a:r>
          </a:p>
          <a:p>
            <a:pPr algn="ctr"/>
            <a:r>
              <a:rPr lang="en-US" sz="1000" b="1" dirty="0" smtClean="0"/>
              <a:t>Nominal </a:t>
            </a:r>
          </a:p>
          <a:p>
            <a:pPr algn="ctr"/>
            <a:r>
              <a:rPr lang="en-US" sz="1000" b="1" dirty="0" smtClean="0"/>
              <a:t>Rates</a:t>
            </a:r>
            <a:endParaRPr lang="en-US" sz="1000" b="1" dirty="0"/>
          </a:p>
        </p:txBody>
      </p:sp>
      <p:sp>
        <p:nvSpPr>
          <p:cNvPr id="172" name="TextBox 171"/>
          <p:cNvSpPr txBox="1"/>
          <p:nvPr/>
        </p:nvSpPr>
        <p:spPr>
          <a:xfrm>
            <a:off x="1372949" y="4663184"/>
            <a:ext cx="646332" cy="338554"/>
          </a:xfrm>
          <a:prstGeom prst="rect">
            <a:avLst/>
          </a:prstGeom>
          <a:noFill/>
        </p:spPr>
        <p:txBody>
          <a:bodyPr wrap="none" rtlCol="0">
            <a:spAutoFit/>
          </a:bodyPr>
          <a:lstStyle/>
          <a:p>
            <a:pPr algn="ctr"/>
            <a:r>
              <a:rPr lang="en-US" sz="800" b="1" dirty="0"/>
              <a:t>H</a:t>
            </a:r>
            <a:r>
              <a:rPr lang="en-US" sz="800" b="1" dirty="0" smtClean="0"/>
              <a:t>GA Low</a:t>
            </a:r>
          </a:p>
          <a:p>
            <a:pPr algn="ctr"/>
            <a:r>
              <a:rPr lang="en-US" sz="800" b="1" dirty="0" smtClean="0"/>
              <a:t>Rates</a:t>
            </a:r>
            <a:endParaRPr lang="en-US" sz="800" b="1" dirty="0"/>
          </a:p>
        </p:txBody>
      </p:sp>
      <p:sp>
        <p:nvSpPr>
          <p:cNvPr id="174" name="TextBox 173"/>
          <p:cNvSpPr txBox="1"/>
          <p:nvPr/>
        </p:nvSpPr>
        <p:spPr>
          <a:xfrm>
            <a:off x="3224258" y="4832461"/>
            <a:ext cx="1272763" cy="553998"/>
          </a:xfrm>
          <a:prstGeom prst="rect">
            <a:avLst/>
          </a:prstGeom>
          <a:noFill/>
        </p:spPr>
        <p:txBody>
          <a:bodyPr wrap="square" rtlCol="0">
            <a:spAutoFit/>
          </a:bodyPr>
          <a:lstStyle/>
          <a:p>
            <a:pPr algn="ctr"/>
            <a:r>
              <a:rPr lang="en-US" sz="1000" b="1" dirty="0" smtClean="0"/>
              <a:t>HGA Auto Track Low Data Rates </a:t>
            </a:r>
            <a:r>
              <a:rPr lang="en-US" sz="1000" b="1" dirty="0" smtClean="0"/>
              <a:t>(</a:t>
            </a:r>
            <a:r>
              <a:rPr lang="en-US" sz="1000" b="1" dirty="0" smtClean="0"/>
              <a:t>198</a:t>
            </a:r>
            <a:r>
              <a:rPr lang="en-US" sz="1000" b="1" dirty="0" smtClean="0"/>
              <a:t> </a:t>
            </a:r>
            <a:r>
              <a:rPr lang="en-US" sz="1000" b="1" dirty="0" smtClean="0"/>
              <a:t>days)</a:t>
            </a:r>
            <a:endParaRPr lang="en-US" sz="1000" b="1" dirty="0"/>
          </a:p>
        </p:txBody>
      </p:sp>
      <p:sp>
        <p:nvSpPr>
          <p:cNvPr id="183" name="TextBox 182"/>
          <p:cNvSpPr txBox="1"/>
          <p:nvPr/>
        </p:nvSpPr>
        <p:spPr>
          <a:xfrm>
            <a:off x="8218394" y="4847611"/>
            <a:ext cx="724878" cy="553998"/>
          </a:xfrm>
          <a:prstGeom prst="rect">
            <a:avLst/>
          </a:prstGeom>
          <a:noFill/>
        </p:spPr>
        <p:txBody>
          <a:bodyPr wrap="none" rtlCol="0">
            <a:spAutoFit/>
          </a:bodyPr>
          <a:lstStyle/>
          <a:p>
            <a:pPr algn="ctr"/>
            <a:r>
              <a:rPr lang="en-US" sz="1000" b="1" dirty="0" smtClean="0"/>
              <a:t>HGA</a:t>
            </a:r>
          </a:p>
          <a:p>
            <a:pPr algn="ctr"/>
            <a:r>
              <a:rPr lang="en-US" sz="1000" b="1" dirty="0" smtClean="0"/>
              <a:t>Nominal </a:t>
            </a:r>
          </a:p>
          <a:p>
            <a:pPr algn="ctr"/>
            <a:r>
              <a:rPr lang="en-US" sz="1000" b="1" dirty="0" smtClean="0"/>
              <a:t>Rates</a:t>
            </a:r>
            <a:endParaRPr lang="en-US" sz="1000" b="1" dirty="0"/>
          </a:p>
        </p:txBody>
      </p:sp>
      <p:sp>
        <p:nvSpPr>
          <p:cNvPr id="184" name="TextBox 183"/>
          <p:cNvSpPr txBox="1"/>
          <p:nvPr/>
        </p:nvSpPr>
        <p:spPr>
          <a:xfrm>
            <a:off x="223564" y="5607049"/>
            <a:ext cx="508474" cy="276999"/>
          </a:xfrm>
          <a:prstGeom prst="rect">
            <a:avLst/>
          </a:prstGeom>
          <a:noFill/>
        </p:spPr>
        <p:txBody>
          <a:bodyPr wrap="none" rtlCol="0">
            <a:spAutoFit/>
          </a:bodyPr>
          <a:lstStyle/>
          <a:p>
            <a:pPr algn="ctr"/>
            <a:r>
              <a:rPr lang="en-US" sz="1200" b="1" dirty="0" smtClean="0"/>
              <a:t>DSN</a:t>
            </a:r>
            <a:endParaRPr lang="en-US" sz="1200" b="1" dirty="0"/>
          </a:p>
        </p:txBody>
      </p:sp>
      <p:sp>
        <p:nvSpPr>
          <p:cNvPr id="185" name="TextBox 184"/>
          <p:cNvSpPr txBox="1"/>
          <p:nvPr/>
        </p:nvSpPr>
        <p:spPr>
          <a:xfrm>
            <a:off x="822461" y="5545493"/>
            <a:ext cx="689612" cy="400110"/>
          </a:xfrm>
          <a:prstGeom prst="rect">
            <a:avLst/>
          </a:prstGeom>
          <a:noFill/>
        </p:spPr>
        <p:txBody>
          <a:bodyPr wrap="none" rtlCol="0">
            <a:spAutoFit/>
          </a:bodyPr>
          <a:lstStyle/>
          <a:p>
            <a:pPr algn="ctr"/>
            <a:r>
              <a:rPr lang="en-US" sz="1000" b="1" dirty="0" smtClean="0"/>
              <a:t>Nominal</a:t>
            </a:r>
          </a:p>
          <a:p>
            <a:pPr algn="ctr"/>
            <a:r>
              <a:rPr lang="en-US" sz="1000" b="1" dirty="0" smtClean="0"/>
              <a:t>Tracks</a:t>
            </a:r>
          </a:p>
        </p:txBody>
      </p:sp>
      <p:sp>
        <p:nvSpPr>
          <p:cNvPr id="186" name="Rectangle 185"/>
          <p:cNvSpPr/>
          <p:nvPr/>
        </p:nvSpPr>
        <p:spPr>
          <a:xfrm>
            <a:off x="1643763" y="5608235"/>
            <a:ext cx="134813" cy="319887"/>
          </a:xfrm>
          <a:prstGeom prst="rect">
            <a:avLst/>
          </a:prstGeom>
          <a:solidFill>
            <a:schemeClr val="accent1">
              <a:lumMod val="60000"/>
              <a:lumOff val="4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7" name="TextBox 186"/>
          <p:cNvSpPr txBox="1"/>
          <p:nvPr/>
        </p:nvSpPr>
        <p:spPr>
          <a:xfrm>
            <a:off x="1732965" y="5551828"/>
            <a:ext cx="724878" cy="400110"/>
          </a:xfrm>
          <a:prstGeom prst="rect">
            <a:avLst/>
          </a:prstGeom>
          <a:noFill/>
        </p:spPr>
        <p:txBody>
          <a:bodyPr wrap="none" rtlCol="0">
            <a:spAutoFit/>
          </a:bodyPr>
          <a:lstStyle/>
          <a:p>
            <a:pPr algn="ctr"/>
            <a:r>
              <a:rPr lang="en-US" sz="1000" b="1" dirty="0" smtClean="0"/>
              <a:t>Nominal </a:t>
            </a:r>
          </a:p>
          <a:p>
            <a:pPr algn="ctr"/>
            <a:r>
              <a:rPr lang="en-US" sz="1000" b="1" dirty="0" smtClean="0"/>
              <a:t>Tracks</a:t>
            </a:r>
            <a:endParaRPr lang="en-US" sz="1000" b="1" dirty="0"/>
          </a:p>
        </p:txBody>
      </p:sp>
      <p:sp>
        <p:nvSpPr>
          <p:cNvPr id="189" name="TextBox 188"/>
          <p:cNvSpPr txBox="1"/>
          <p:nvPr/>
        </p:nvSpPr>
        <p:spPr>
          <a:xfrm>
            <a:off x="1344516" y="5374424"/>
            <a:ext cx="696024" cy="215444"/>
          </a:xfrm>
          <a:prstGeom prst="rect">
            <a:avLst/>
          </a:prstGeom>
          <a:noFill/>
        </p:spPr>
        <p:txBody>
          <a:bodyPr wrap="none" rtlCol="0">
            <a:spAutoFit/>
          </a:bodyPr>
          <a:lstStyle/>
          <a:p>
            <a:pPr algn="ctr"/>
            <a:r>
              <a:rPr lang="en-US" sz="800" b="1" dirty="0" smtClean="0"/>
              <a:t>70m, 3 </a:t>
            </a:r>
            <a:r>
              <a:rPr lang="en-US" sz="800" b="1" dirty="0" err="1" smtClean="0"/>
              <a:t>hrs</a:t>
            </a:r>
            <a:endParaRPr lang="en-US" sz="800" b="1" dirty="0"/>
          </a:p>
        </p:txBody>
      </p:sp>
      <p:sp>
        <p:nvSpPr>
          <p:cNvPr id="190" name="TextBox 189"/>
          <p:cNvSpPr txBox="1"/>
          <p:nvPr/>
        </p:nvSpPr>
        <p:spPr>
          <a:xfrm>
            <a:off x="2957940" y="5648052"/>
            <a:ext cx="1813318" cy="246221"/>
          </a:xfrm>
          <a:prstGeom prst="rect">
            <a:avLst/>
          </a:prstGeom>
          <a:noFill/>
        </p:spPr>
        <p:txBody>
          <a:bodyPr wrap="none" rtlCol="0">
            <a:spAutoFit/>
          </a:bodyPr>
          <a:lstStyle/>
          <a:p>
            <a:pPr algn="ctr"/>
            <a:r>
              <a:rPr lang="en-US" sz="1000" b="1" dirty="0" smtClean="0"/>
              <a:t>70m, Daily 3 </a:t>
            </a:r>
            <a:r>
              <a:rPr lang="en-US" sz="1000" b="1" dirty="0" err="1" smtClean="0"/>
              <a:t>hrs</a:t>
            </a:r>
            <a:r>
              <a:rPr lang="en-US" sz="1000" b="1" dirty="0" smtClean="0"/>
              <a:t> </a:t>
            </a:r>
            <a:r>
              <a:rPr lang="en-US" sz="1000" b="1" dirty="0" smtClean="0"/>
              <a:t>(</a:t>
            </a:r>
            <a:r>
              <a:rPr lang="en-US" sz="1000" b="1" dirty="0" smtClean="0"/>
              <a:t>198</a:t>
            </a:r>
            <a:r>
              <a:rPr lang="en-US" sz="1000" b="1" dirty="0" smtClean="0"/>
              <a:t> </a:t>
            </a:r>
            <a:r>
              <a:rPr lang="en-US" sz="1000" b="1" dirty="0" smtClean="0"/>
              <a:t>days)</a:t>
            </a:r>
            <a:endParaRPr lang="en-US" sz="1000" b="1" dirty="0"/>
          </a:p>
        </p:txBody>
      </p:sp>
      <p:sp>
        <p:nvSpPr>
          <p:cNvPr id="194" name="TextBox 193"/>
          <p:cNvSpPr txBox="1"/>
          <p:nvPr/>
        </p:nvSpPr>
        <p:spPr>
          <a:xfrm>
            <a:off x="8249194" y="5558250"/>
            <a:ext cx="724878" cy="400110"/>
          </a:xfrm>
          <a:prstGeom prst="rect">
            <a:avLst/>
          </a:prstGeom>
          <a:noFill/>
        </p:spPr>
        <p:txBody>
          <a:bodyPr wrap="none" rtlCol="0">
            <a:spAutoFit/>
          </a:bodyPr>
          <a:lstStyle/>
          <a:p>
            <a:pPr algn="ctr"/>
            <a:r>
              <a:rPr lang="en-US" sz="1000" b="1" dirty="0" smtClean="0"/>
              <a:t>Nominal </a:t>
            </a:r>
          </a:p>
          <a:p>
            <a:pPr algn="ctr"/>
            <a:r>
              <a:rPr lang="en-US" sz="1000" b="1" dirty="0" smtClean="0"/>
              <a:t>Tracks</a:t>
            </a:r>
            <a:endParaRPr lang="en-US" sz="1000" b="1" dirty="0"/>
          </a:p>
        </p:txBody>
      </p:sp>
      <p:cxnSp>
        <p:nvCxnSpPr>
          <p:cNvPr id="205" name="Straight Connector 204"/>
          <p:cNvCxnSpPr/>
          <p:nvPr/>
        </p:nvCxnSpPr>
        <p:spPr>
          <a:xfrm>
            <a:off x="4894638" y="5611947"/>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206" name="Straight Arrow Connector 205"/>
          <p:cNvCxnSpPr/>
          <p:nvPr/>
        </p:nvCxnSpPr>
        <p:spPr>
          <a:xfrm>
            <a:off x="4736515" y="5743271"/>
            <a:ext cx="161193"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sp>
        <p:nvSpPr>
          <p:cNvPr id="207" name="TextBox 206"/>
          <p:cNvSpPr txBox="1"/>
          <p:nvPr/>
        </p:nvSpPr>
        <p:spPr>
          <a:xfrm>
            <a:off x="5151983" y="5475352"/>
            <a:ext cx="808235" cy="707886"/>
          </a:xfrm>
          <a:prstGeom prst="rect">
            <a:avLst/>
          </a:prstGeom>
          <a:noFill/>
        </p:spPr>
        <p:txBody>
          <a:bodyPr wrap="none" rtlCol="0">
            <a:spAutoFit/>
          </a:bodyPr>
          <a:lstStyle/>
          <a:p>
            <a:pPr algn="ctr"/>
            <a:r>
              <a:rPr lang="en-US" sz="1000" b="1" dirty="0" smtClean="0"/>
              <a:t>No </a:t>
            </a:r>
          </a:p>
          <a:p>
            <a:pPr algn="ctr"/>
            <a:r>
              <a:rPr lang="en-US" sz="1000" b="1" dirty="0" smtClean="0"/>
              <a:t>Coverage</a:t>
            </a:r>
          </a:p>
          <a:p>
            <a:pPr algn="ctr"/>
            <a:r>
              <a:rPr lang="en-US" sz="1000" b="1" dirty="0" smtClean="0"/>
              <a:t>(105 </a:t>
            </a:r>
            <a:r>
              <a:rPr lang="en-US" sz="1000" b="1" dirty="0"/>
              <a:t>days)</a:t>
            </a:r>
          </a:p>
          <a:p>
            <a:pPr algn="ctr"/>
            <a:endParaRPr lang="en-US" sz="1000" b="1" dirty="0"/>
          </a:p>
        </p:txBody>
      </p:sp>
      <p:cxnSp>
        <p:nvCxnSpPr>
          <p:cNvPr id="208" name="Straight Connector 207"/>
          <p:cNvCxnSpPr/>
          <p:nvPr/>
        </p:nvCxnSpPr>
        <p:spPr>
          <a:xfrm>
            <a:off x="6215731" y="5610928"/>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209" name="Straight Arrow Connector 208"/>
          <p:cNvCxnSpPr/>
          <p:nvPr/>
        </p:nvCxnSpPr>
        <p:spPr>
          <a:xfrm>
            <a:off x="6057608" y="5742252"/>
            <a:ext cx="161193"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210" name="Straight Arrow Connector 209"/>
          <p:cNvCxnSpPr/>
          <p:nvPr/>
        </p:nvCxnSpPr>
        <p:spPr>
          <a:xfrm>
            <a:off x="4894638" y="5746421"/>
            <a:ext cx="161193" cy="0"/>
          </a:xfrm>
          <a:prstGeom prst="straightConnector1">
            <a:avLst/>
          </a:prstGeom>
          <a:ln>
            <a:headEnd type="stealth" w="lg" len="lg"/>
            <a:tailEnd type="none" w="lg" len="lg"/>
          </a:ln>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a:off x="6210948" y="5735332"/>
            <a:ext cx="161193" cy="0"/>
          </a:xfrm>
          <a:prstGeom prst="straightConnector1">
            <a:avLst/>
          </a:prstGeom>
          <a:ln>
            <a:headEnd type="stealth" w="lg" len="lg"/>
            <a:tailEnd type="none" w="lg" len="lg"/>
          </a:ln>
        </p:spPr>
        <p:style>
          <a:lnRef idx="1">
            <a:schemeClr val="dk1"/>
          </a:lnRef>
          <a:fillRef idx="0">
            <a:schemeClr val="dk1"/>
          </a:fillRef>
          <a:effectRef idx="0">
            <a:schemeClr val="dk1"/>
          </a:effectRef>
          <a:fontRef idx="minor">
            <a:schemeClr val="tx1"/>
          </a:fontRef>
        </p:style>
      </p:cxnSp>
      <p:sp>
        <p:nvSpPr>
          <p:cNvPr id="217" name="TextBox 216"/>
          <p:cNvSpPr txBox="1"/>
          <p:nvPr/>
        </p:nvSpPr>
        <p:spPr>
          <a:xfrm>
            <a:off x="6320690" y="5542197"/>
            <a:ext cx="1148071" cy="400110"/>
          </a:xfrm>
          <a:prstGeom prst="rect">
            <a:avLst/>
          </a:prstGeom>
          <a:noFill/>
        </p:spPr>
        <p:txBody>
          <a:bodyPr wrap="none" rtlCol="0">
            <a:spAutoFit/>
          </a:bodyPr>
          <a:lstStyle/>
          <a:p>
            <a:pPr algn="ctr"/>
            <a:r>
              <a:rPr lang="en-US" sz="1000" b="1" dirty="0" smtClean="0"/>
              <a:t>70m, Daily </a:t>
            </a:r>
          </a:p>
          <a:p>
            <a:pPr algn="ctr"/>
            <a:r>
              <a:rPr lang="en-US" sz="1000" b="1" dirty="0"/>
              <a:t>3</a:t>
            </a:r>
            <a:r>
              <a:rPr lang="en-US" sz="1000" b="1" dirty="0" smtClean="0"/>
              <a:t> </a:t>
            </a:r>
            <a:r>
              <a:rPr lang="en-US" sz="1000" b="1" dirty="0" err="1" smtClean="0"/>
              <a:t>hrs</a:t>
            </a:r>
            <a:r>
              <a:rPr lang="en-US" sz="1000" b="1" dirty="0" smtClean="0"/>
              <a:t> (</a:t>
            </a:r>
            <a:r>
              <a:rPr lang="en-US" sz="1000" b="1" dirty="0" smtClean="0"/>
              <a:t>155 </a:t>
            </a:r>
            <a:r>
              <a:rPr lang="en-US" sz="1000" b="1" dirty="0" smtClean="0"/>
              <a:t>days)</a:t>
            </a:r>
            <a:endParaRPr lang="en-US" sz="1000" b="1" dirty="0"/>
          </a:p>
        </p:txBody>
      </p:sp>
      <p:cxnSp>
        <p:nvCxnSpPr>
          <p:cNvPr id="219" name="Straight Arrow Connector 218"/>
          <p:cNvCxnSpPr>
            <a:stCxn id="217" idx="3"/>
          </p:cNvCxnSpPr>
          <p:nvPr/>
        </p:nvCxnSpPr>
        <p:spPr>
          <a:xfrm>
            <a:off x="7468761" y="5742252"/>
            <a:ext cx="557080" cy="101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sp>
        <p:nvSpPr>
          <p:cNvPr id="224" name="TextBox 223"/>
          <p:cNvSpPr txBox="1"/>
          <p:nvPr/>
        </p:nvSpPr>
        <p:spPr>
          <a:xfrm>
            <a:off x="874313" y="6164235"/>
            <a:ext cx="724878" cy="400110"/>
          </a:xfrm>
          <a:prstGeom prst="rect">
            <a:avLst/>
          </a:prstGeom>
          <a:noFill/>
        </p:spPr>
        <p:txBody>
          <a:bodyPr wrap="none" rtlCol="0">
            <a:spAutoFit/>
          </a:bodyPr>
          <a:lstStyle/>
          <a:p>
            <a:pPr algn="ctr"/>
            <a:r>
              <a:rPr lang="en-US" sz="1000" b="1" dirty="0" smtClean="0"/>
              <a:t>Nominal </a:t>
            </a:r>
          </a:p>
          <a:p>
            <a:pPr algn="ctr"/>
            <a:r>
              <a:rPr lang="en-US" sz="1000" b="1" dirty="0" smtClean="0"/>
              <a:t>Science</a:t>
            </a:r>
            <a:endParaRPr lang="en-US" sz="1000" b="1" dirty="0"/>
          </a:p>
        </p:txBody>
      </p:sp>
      <p:sp>
        <p:nvSpPr>
          <p:cNvPr id="225" name="TextBox 224"/>
          <p:cNvSpPr txBox="1"/>
          <p:nvPr/>
        </p:nvSpPr>
        <p:spPr>
          <a:xfrm>
            <a:off x="-47924" y="6185491"/>
            <a:ext cx="1064715" cy="276999"/>
          </a:xfrm>
          <a:prstGeom prst="rect">
            <a:avLst/>
          </a:prstGeom>
          <a:noFill/>
        </p:spPr>
        <p:txBody>
          <a:bodyPr wrap="none" rtlCol="0">
            <a:spAutoFit/>
          </a:bodyPr>
          <a:lstStyle/>
          <a:p>
            <a:pPr algn="ctr"/>
            <a:r>
              <a:rPr lang="en-US" sz="1200" b="1" dirty="0" smtClean="0"/>
              <a:t>Instruments</a:t>
            </a:r>
            <a:endParaRPr lang="en-US" sz="1200" b="1" dirty="0"/>
          </a:p>
        </p:txBody>
      </p:sp>
      <p:sp>
        <p:nvSpPr>
          <p:cNvPr id="226" name="Rectangle 225"/>
          <p:cNvSpPr/>
          <p:nvPr/>
        </p:nvSpPr>
        <p:spPr>
          <a:xfrm>
            <a:off x="1629974" y="6186677"/>
            <a:ext cx="134813" cy="319887"/>
          </a:xfrm>
          <a:prstGeom prst="rect">
            <a:avLst/>
          </a:prstGeom>
          <a:solidFill>
            <a:schemeClr val="accent1">
              <a:lumMod val="60000"/>
              <a:lumOff val="4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7" name="TextBox 226"/>
          <p:cNvSpPr txBox="1"/>
          <p:nvPr/>
        </p:nvSpPr>
        <p:spPr>
          <a:xfrm>
            <a:off x="1687518" y="6146566"/>
            <a:ext cx="689612" cy="400110"/>
          </a:xfrm>
          <a:prstGeom prst="rect">
            <a:avLst/>
          </a:prstGeom>
          <a:noFill/>
        </p:spPr>
        <p:txBody>
          <a:bodyPr wrap="none" rtlCol="0">
            <a:spAutoFit/>
          </a:bodyPr>
          <a:lstStyle/>
          <a:p>
            <a:pPr algn="ctr"/>
            <a:r>
              <a:rPr lang="en-US" sz="1000" b="1" dirty="0" smtClean="0"/>
              <a:t>Nominal</a:t>
            </a:r>
          </a:p>
          <a:p>
            <a:pPr algn="ctr"/>
            <a:r>
              <a:rPr lang="en-US" sz="1000" b="1" dirty="0" smtClean="0"/>
              <a:t>Science</a:t>
            </a:r>
            <a:endParaRPr lang="en-US" sz="1000" b="1" dirty="0"/>
          </a:p>
        </p:txBody>
      </p:sp>
      <p:sp>
        <p:nvSpPr>
          <p:cNvPr id="229" name="TextBox 228"/>
          <p:cNvSpPr txBox="1"/>
          <p:nvPr/>
        </p:nvSpPr>
        <p:spPr>
          <a:xfrm>
            <a:off x="1345050" y="5996702"/>
            <a:ext cx="755335" cy="215444"/>
          </a:xfrm>
          <a:prstGeom prst="rect">
            <a:avLst/>
          </a:prstGeom>
          <a:noFill/>
        </p:spPr>
        <p:txBody>
          <a:bodyPr wrap="none" rtlCol="0">
            <a:spAutoFit/>
          </a:bodyPr>
          <a:lstStyle/>
          <a:p>
            <a:pPr algn="ctr"/>
            <a:r>
              <a:rPr lang="en-US" sz="800" b="1" dirty="0" smtClean="0"/>
              <a:t>All Instr. off</a:t>
            </a:r>
            <a:endParaRPr lang="en-US" sz="800" b="1" dirty="0"/>
          </a:p>
        </p:txBody>
      </p:sp>
      <p:sp>
        <p:nvSpPr>
          <p:cNvPr id="230" name="TextBox 229"/>
          <p:cNvSpPr txBox="1"/>
          <p:nvPr/>
        </p:nvSpPr>
        <p:spPr>
          <a:xfrm>
            <a:off x="3668996" y="6216269"/>
            <a:ext cx="1872629" cy="246221"/>
          </a:xfrm>
          <a:prstGeom prst="rect">
            <a:avLst/>
          </a:prstGeom>
          <a:noFill/>
        </p:spPr>
        <p:txBody>
          <a:bodyPr wrap="none" rtlCol="0">
            <a:spAutoFit/>
          </a:bodyPr>
          <a:lstStyle/>
          <a:p>
            <a:pPr algn="ctr"/>
            <a:r>
              <a:rPr lang="en-US" sz="1000" b="1" dirty="0" smtClean="0"/>
              <a:t>Instruments Off (~469 days)</a:t>
            </a:r>
            <a:endParaRPr lang="en-US" sz="1000" b="1" dirty="0"/>
          </a:p>
        </p:txBody>
      </p:sp>
      <p:cxnSp>
        <p:nvCxnSpPr>
          <p:cNvPr id="231" name="Straight Arrow Connector 230"/>
          <p:cNvCxnSpPr>
            <a:stCxn id="230" idx="3"/>
          </p:cNvCxnSpPr>
          <p:nvPr/>
        </p:nvCxnSpPr>
        <p:spPr>
          <a:xfrm>
            <a:off x="5541625" y="6339380"/>
            <a:ext cx="2603253" cy="1245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sp>
        <p:nvSpPr>
          <p:cNvPr id="234" name="TextBox 233"/>
          <p:cNvSpPr txBox="1"/>
          <p:nvPr/>
        </p:nvSpPr>
        <p:spPr>
          <a:xfrm>
            <a:off x="8200133" y="6099192"/>
            <a:ext cx="724878" cy="400110"/>
          </a:xfrm>
          <a:prstGeom prst="rect">
            <a:avLst/>
          </a:prstGeom>
          <a:noFill/>
        </p:spPr>
        <p:txBody>
          <a:bodyPr wrap="none" rtlCol="0">
            <a:spAutoFit/>
          </a:bodyPr>
          <a:lstStyle/>
          <a:p>
            <a:pPr algn="ctr"/>
            <a:r>
              <a:rPr lang="en-US" sz="1000" b="1" dirty="0" smtClean="0"/>
              <a:t>Nominal </a:t>
            </a:r>
          </a:p>
          <a:p>
            <a:pPr algn="ctr"/>
            <a:r>
              <a:rPr lang="en-US" sz="1000" b="1" dirty="0" smtClean="0"/>
              <a:t>Science</a:t>
            </a:r>
            <a:endParaRPr lang="en-US" sz="1000" b="1" dirty="0"/>
          </a:p>
        </p:txBody>
      </p:sp>
      <p:cxnSp>
        <p:nvCxnSpPr>
          <p:cNvPr id="235" name="Straight Connector 234"/>
          <p:cNvCxnSpPr/>
          <p:nvPr/>
        </p:nvCxnSpPr>
        <p:spPr>
          <a:xfrm>
            <a:off x="2362236" y="6212146"/>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236" name="Straight Arrow Connector 235"/>
          <p:cNvCxnSpPr/>
          <p:nvPr/>
        </p:nvCxnSpPr>
        <p:spPr>
          <a:xfrm>
            <a:off x="2204113" y="6343470"/>
            <a:ext cx="161193"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237" name="Straight Arrow Connector 236"/>
          <p:cNvCxnSpPr/>
          <p:nvPr/>
        </p:nvCxnSpPr>
        <p:spPr>
          <a:xfrm flipV="1">
            <a:off x="2362236" y="6346620"/>
            <a:ext cx="1000469" cy="1"/>
          </a:xfrm>
          <a:prstGeom prst="straightConnector1">
            <a:avLst/>
          </a:prstGeom>
          <a:ln>
            <a:headEnd type="stealth" w="lg" len="lg"/>
            <a:tailEnd type="none" w="lg" len="lg"/>
          </a:ln>
        </p:spPr>
        <p:style>
          <a:lnRef idx="1">
            <a:schemeClr val="dk1"/>
          </a:lnRef>
          <a:fillRef idx="0">
            <a:schemeClr val="dk1"/>
          </a:fillRef>
          <a:effectRef idx="0">
            <a:schemeClr val="dk1"/>
          </a:effectRef>
          <a:fontRef idx="minor">
            <a:schemeClr val="tx1"/>
          </a:fontRef>
        </p:style>
      </p:cxnSp>
      <p:cxnSp>
        <p:nvCxnSpPr>
          <p:cNvPr id="240" name="Straight Connector 239"/>
          <p:cNvCxnSpPr/>
          <p:nvPr/>
        </p:nvCxnSpPr>
        <p:spPr>
          <a:xfrm>
            <a:off x="8148468" y="6227394"/>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sp>
        <p:nvSpPr>
          <p:cNvPr id="241" name="AutoShape 119"/>
          <p:cNvSpPr>
            <a:spLocks noChangeArrowheads="1"/>
          </p:cNvSpPr>
          <p:nvPr/>
        </p:nvSpPr>
        <p:spPr bwMode="auto">
          <a:xfrm>
            <a:off x="7925829" y="2598119"/>
            <a:ext cx="200025" cy="209550"/>
          </a:xfrm>
          <a:prstGeom prst="diamond">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 name="AutoShape 64"/>
          <p:cNvSpPr>
            <a:spLocks noChangeArrowheads="1"/>
          </p:cNvSpPr>
          <p:nvPr/>
        </p:nvSpPr>
        <p:spPr bwMode="auto">
          <a:xfrm>
            <a:off x="1801522" y="3234919"/>
            <a:ext cx="204788" cy="182562"/>
          </a:xfrm>
          <a:prstGeom prst="triangle">
            <a:avLst>
              <a:gd name="adj" fmla="val 50000"/>
            </a:avLst>
          </a:prstGeom>
          <a:solidFill>
            <a:srgbClr val="F6B80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 name="TextBox 164"/>
          <p:cNvSpPr txBox="1"/>
          <p:nvPr/>
        </p:nvSpPr>
        <p:spPr>
          <a:xfrm>
            <a:off x="1958445" y="3203089"/>
            <a:ext cx="1173719" cy="246221"/>
          </a:xfrm>
          <a:prstGeom prst="rect">
            <a:avLst/>
          </a:prstGeom>
          <a:noFill/>
        </p:spPr>
        <p:txBody>
          <a:bodyPr wrap="none" rtlCol="0">
            <a:spAutoFit/>
          </a:bodyPr>
          <a:lstStyle/>
          <a:p>
            <a:pPr algn="ctr"/>
            <a:r>
              <a:rPr lang="en-US" sz="1000" b="1" dirty="0" smtClean="0"/>
              <a:t>HGA Calibration</a:t>
            </a:r>
            <a:endParaRPr lang="en-US" sz="1000" b="1" dirty="0"/>
          </a:p>
        </p:txBody>
      </p:sp>
      <p:cxnSp>
        <p:nvCxnSpPr>
          <p:cNvPr id="173" name="Straight Connector 172"/>
          <p:cNvCxnSpPr/>
          <p:nvPr/>
        </p:nvCxnSpPr>
        <p:spPr>
          <a:xfrm>
            <a:off x="2453923" y="1858420"/>
            <a:ext cx="0" cy="262647"/>
          </a:xfrm>
          <a:prstGeom prst="line">
            <a:avLst/>
          </a:prstGeom>
          <a:ln w="22225">
            <a:tailEnd type="none" w="med" len="lg"/>
          </a:ln>
        </p:spPr>
        <p:style>
          <a:lnRef idx="1">
            <a:schemeClr val="dk1"/>
          </a:lnRef>
          <a:fillRef idx="0">
            <a:schemeClr val="dk1"/>
          </a:fillRef>
          <a:effectRef idx="0">
            <a:schemeClr val="dk1"/>
          </a:effectRef>
          <a:fontRef idx="minor">
            <a:schemeClr val="tx1"/>
          </a:fontRef>
        </p:style>
      </p:cxnSp>
      <p:cxnSp>
        <p:nvCxnSpPr>
          <p:cNvPr id="177" name="Straight Connector 176"/>
          <p:cNvCxnSpPr/>
          <p:nvPr/>
        </p:nvCxnSpPr>
        <p:spPr>
          <a:xfrm>
            <a:off x="2362236" y="1867007"/>
            <a:ext cx="0" cy="262647"/>
          </a:xfrm>
          <a:prstGeom prst="line">
            <a:avLst/>
          </a:prstGeom>
          <a:ln w="22225">
            <a:tailEnd type="none" w="med" len="lg"/>
          </a:ln>
        </p:spPr>
        <p:style>
          <a:lnRef idx="1">
            <a:schemeClr val="dk1"/>
          </a:lnRef>
          <a:fillRef idx="0">
            <a:schemeClr val="dk1"/>
          </a:fillRef>
          <a:effectRef idx="0">
            <a:schemeClr val="dk1"/>
          </a:effectRef>
          <a:fontRef idx="minor">
            <a:schemeClr val="tx1"/>
          </a:fontRef>
        </p:style>
      </p:cxnSp>
      <p:cxnSp>
        <p:nvCxnSpPr>
          <p:cNvPr id="179" name="Straight Connector 178"/>
          <p:cNvCxnSpPr/>
          <p:nvPr/>
        </p:nvCxnSpPr>
        <p:spPr>
          <a:xfrm>
            <a:off x="4826665" y="1837801"/>
            <a:ext cx="0" cy="262647"/>
          </a:xfrm>
          <a:prstGeom prst="line">
            <a:avLst/>
          </a:prstGeom>
          <a:ln w="22225">
            <a:tailEnd type="none" w="med" len="lg"/>
          </a:ln>
        </p:spPr>
        <p:style>
          <a:lnRef idx="1">
            <a:schemeClr val="dk1"/>
          </a:lnRef>
          <a:fillRef idx="0">
            <a:schemeClr val="dk1"/>
          </a:fillRef>
          <a:effectRef idx="0">
            <a:schemeClr val="dk1"/>
          </a:effectRef>
          <a:fontRef idx="minor">
            <a:schemeClr val="tx1"/>
          </a:fontRef>
        </p:style>
      </p:cxnSp>
      <p:cxnSp>
        <p:nvCxnSpPr>
          <p:cNvPr id="180" name="Straight Connector 179"/>
          <p:cNvCxnSpPr/>
          <p:nvPr/>
        </p:nvCxnSpPr>
        <p:spPr>
          <a:xfrm>
            <a:off x="5541624" y="1858421"/>
            <a:ext cx="0" cy="262647"/>
          </a:xfrm>
          <a:prstGeom prst="line">
            <a:avLst/>
          </a:prstGeom>
          <a:ln w="22225">
            <a:tailEnd type="none" w="med" len="lg"/>
          </a:ln>
        </p:spPr>
        <p:style>
          <a:lnRef idx="1">
            <a:schemeClr val="dk1"/>
          </a:lnRef>
          <a:fillRef idx="0">
            <a:schemeClr val="dk1"/>
          </a:fillRef>
          <a:effectRef idx="0">
            <a:schemeClr val="dk1"/>
          </a:effectRef>
          <a:fontRef idx="minor">
            <a:schemeClr val="tx1"/>
          </a:fontRef>
        </p:style>
      </p:cxnSp>
      <p:cxnSp>
        <p:nvCxnSpPr>
          <p:cNvPr id="182" name="Straight Connector 181"/>
          <p:cNvCxnSpPr/>
          <p:nvPr/>
        </p:nvCxnSpPr>
        <p:spPr>
          <a:xfrm>
            <a:off x="6114667" y="1852495"/>
            <a:ext cx="0" cy="262647"/>
          </a:xfrm>
          <a:prstGeom prst="line">
            <a:avLst/>
          </a:prstGeom>
          <a:ln w="22225">
            <a:tailEnd type="none" w="med" len="lg"/>
          </a:ln>
        </p:spPr>
        <p:style>
          <a:lnRef idx="1">
            <a:schemeClr val="dk1"/>
          </a:lnRef>
          <a:fillRef idx="0">
            <a:schemeClr val="dk1"/>
          </a:fillRef>
          <a:effectRef idx="0">
            <a:schemeClr val="dk1"/>
          </a:effectRef>
          <a:fontRef idx="minor">
            <a:schemeClr val="tx1"/>
          </a:fontRef>
        </p:style>
      </p:cxnSp>
      <p:cxnSp>
        <p:nvCxnSpPr>
          <p:cNvPr id="195" name="Straight Connector 194"/>
          <p:cNvCxnSpPr/>
          <p:nvPr/>
        </p:nvCxnSpPr>
        <p:spPr>
          <a:xfrm>
            <a:off x="8127624" y="1872320"/>
            <a:ext cx="0" cy="262647"/>
          </a:xfrm>
          <a:prstGeom prst="line">
            <a:avLst/>
          </a:prstGeom>
          <a:ln w="22225">
            <a:tailEnd type="none" w="med" len="lg"/>
          </a:ln>
        </p:spPr>
        <p:style>
          <a:lnRef idx="1">
            <a:schemeClr val="dk1"/>
          </a:lnRef>
          <a:fillRef idx="0">
            <a:schemeClr val="dk1"/>
          </a:fillRef>
          <a:effectRef idx="0">
            <a:schemeClr val="dk1"/>
          </a:effectRef>
          <a:fontRef idx="minor">
            <a:schemeClr val="tx1"/>
          </a:fontRef>
        </p:style>
      </p:cxnSp>
      <p:cxnSp>
        <p:nvCxnSpPr>
          <p:cNvPr id="196" name="Straight Connector 195"/>
          <p:cNvCxnSpPr/>
          <p:nvPr/>
        </p:nvCxnSpPr>
        <p:spPr>
          <a:xfrm>
            <a:off x="8002212" y="1872921"/>
            <a:ext cx="0" cy="262647"/>
          </a:xfrm>
          <a:prstGeom prst="line">
            <a:avLst/>
          </a:prstGeom>
          <a:ln w="22225">
            <a:tailEnd type="none" w="med" len="lg"/>
          </a:ln>
        </p:spPr>
        <p:style>
          <a:lnRef idx="1">
            <a:schemeClr val="dk1"/>
          </a:lnRef>
          <a:fillRef idx="0">
            <a:schemeClr val="dk1"/>
          </a:fillRef>
          <a:effectRef idx="0">
            <a:schemeClr val="dk1"/>
          </a:effectRef>
          <a:fontRef idx="minor">
            <a:schemeClr val="tx1"/>
          </a:fontRef>
        </p:style>
      </p:cxnSp>
      <p:cxnSp>
        <p:nvCxnSpPr>
          <p:cNvPr id="197" name="Straight Connector 196"/>
          <p:cNvCxnSpPr/>
          <p:nvPr/>
        </p:nvCxnSpPr>
        <p:spPr>
          <a:xfrm>
            <a:off x="4894638" y="4978865"/>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198" name="Straight Arrow Connector 197"/>
          <p:cNvCxnSpPr/>
          <p:nvPr/>
        </p:nvCxnSpPr>
        <p:spPr>
          <a:xfrm>
            <a:off x="4736515" y="5110189"/>
            <a:ext cx="161193"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sp>
        <p:nvSpPr>
          <p:cNvPr id="199" name="TextBox 198"/>
          <p:cNvSpPr txBox="1"/>
          <p:nvPr/>
        </p:nvSpPr>
        <p:spPr>
          <a:xfrm>
            <a:off x="4944394" y="4842270"/>
            <a:ext cx="1223413" cy="677108"/>
          </a:xfrm>
          <a:prstGeom prst="rect">
            <a:avLst/>
          </a:prstGeom>
          <a:noFill/>
        </p:spPr>
        <p:txBody>
          <a:bodyPr wrap="none" rtlCol="0">
            <a:spAutoFit/>
          </a:bodyPr>
          <a:lstStyle/>
          <a:p>
            <a:pPr algn="ctr"/>
            <a:r>
              <a:rPr lang="en-US" sz="1000" b="1" dirty="0" smtClean="0"/>
              <a:t>No </a:t>
            </a:r>
          </a:p>
          <a:p>
            <a:pPr algn="ctr"/>
            <a:r>
              <a:rPr lang="en-US" sz="1000" b="1" dirty="0" smtClean="0"/>
              <a:t>Communications</a:t>
            </a:r>
          </a:p>
          <a:p>
            <a:pPr algn="ctr"/>
            <a:r>
              <a:rPr lang="en-US" sz="1000" b="1" dirty="0" smtClean="0"/>
              <a:t>(105 </a:t>
            </a:r>
            <a:r>
              <a:rPr lang="en-US" sz="1000" b="1" dirty="0"/>
              <a:t>days)</a:t>
            </a:r>
          </a:p>
          <a:p>
            <a:pPr algn="ctr"/>
            <a:endParaRPr lang="en-US" sz="800" b="1" dirty="0"/>
          </a:p>
        </p:txBody>
      </p:sp>
      <p:cxnSp>
        <p:nvCxnSpPr>
          <p:cNvPr id="200" name="Straight Connector 199"/>
          <p:cNvCxnSpPr/>
          <p:nvPr/>
        </p:nvCxnSpPr>
        <p:spPr>
          <a:xfrm>
            <a:off x="6215731" y="4977846"/>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201" name="Straight Arrow Connector 200"/>
          <p:cNvCxnSpPr/>
          <p:nvPr/>
        </p:nvCxnSpPr>
        <p:spPr>
          <a:xfrm>
            <a:off x="6057608" y="5109170"/>
            <a:ext cx="161193"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202" name="Straight Arrow Connector 201"/>
          <p:cNvCxnSpPr/>
          <p:nvPr/>
        </p:nvCxnSpPr>
        <p:spPr>
          <a:xfrm>
            <a:off x="4894638" y="5113339"/>
            <a:ext cx="161193" cy="0"/>
          </a:xfrm>
          <a:prstGeom prst="straightConnector1">
            <a:avLst/>
          </a:prstGeom>
          <a:ln>
            <a:headEnd type="stealth" w="lg" len="lg"/>
            <a:tailEnd type="none" w="lg" len="lg"/>
          </a:ln>
        </p:spPr>
        <p:style>
          <a:lnRef idx="1">
            <a:schemeClr val="dk1"/>
          </a:lnRef>
          <a:fillRef idx="0">
            <a:schemeClr val="dk1"/>
          </a:fillRef>
          <a:effectRef idx="0">
            <a:schemeClr val="dk1"/>
          </a:effectRef>
          <a:fontRef idx="minor">
            <a:schemeClr val="tx1"/>
          </a:fontRef>
        </p:style>
      </p:cxnSp>
      <p:cxnSp>
        <p:nvCxnSpPr>
          <p:cNvPr id="203" name="Straight Arrow Connector 202"/>
          <p:cNvCxnSpPr/>
          <p:nvPr/>
        </p:nvCxnSpPr>
        <p:spPr>
          <a:xfrm>
            <a:off x="6210948" y="5102250"/>
            <a:ext cx="161193" cy="0"/>
          </a:xfrm>
          <a:prstGeom prst="straightConnector1">
            <a:avLst/>
          </a:prstGeom>
          <a:ln>
            <a:headEnd type="stealth" w="lg" len="lg"/>
            <a:tailEnd type="none" w="lg" len="lg"/>
          </a:ln>
        </p:spPr>
        <p:style>
          <a:lnRef idx="1">
            <a:schemeClr val="dk1"/>
          </a:lnRef>
          <a:fillRef idx="0">
            <a:schemeClr val="dk1"/>
          </a:fillRef>
          <a:effectRef idx="0">
            <a:schemeClr val="dk1"/>
          </a:effectRef>
          <a:fontRef idx="minor">
            <a:schemeClr val="tx1"/>
          </a:fontRef>
        </p:style>
      </p:cxnSp>
      <p:cxnSp>
        <p:nvCxnSpPr>
          <p:cNvPr id="204" name="Straight Arrow Connector 203"/>
          <p:cNvCxnSpPr/>
          <p:nvPr/>
        </p:nvCxnSpPr>
        <p:spPr>
          <a:xfrm>
            <a:off x="7518885" y="5127760"/>
            <a:ext cx="506956" cy="51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sp>
        <p:nvSpPr>
          <p:cNvPr id="106" name="AutoShape 119"/>
          <p:cNvSpPr>
            <a:spLocks noChangeArrowheads="1"/>
          </p:cNvSpPr>
          <p:nvPr/>
        </p:nvSpPr>
        <p:spPr bwMode="auto">
          <a:xfrm>
            <a:off x="2362236" y="3481963"/>
            <a:ext cx="200025" cy="209550"/>
          </a:xfrm>
          <a:prstGeom prst="diamond">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AutoShape 64"/>
          <p:cNvSpPr>
            <a:spLocks noChangeArrowheads="1"/>
          </p:cNvSpPr>
          <p:nvPr/>
        </p:nvSpPr>
        <p:spPr bwMode="auto">
          <a:xfrm>
            <a:off x="2242745" y="3781380"/>
            <a:ext cx="204788" cy="182562"/>
          </a:xfrm>
          <a:prstGeom prst="triangle">
            <a:avLst>
              <a:gd name="adj" fmla="val 50000"/>
            </a:avLst>
          </a:prstGeom>
          <a:solidFill>
            <a:srgbClr val="F6B80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220" name="Straight Arrow Connector 219"/>
          <p:cNvCxnSpPr/>
          <p:nvPr/>
        </p:nvCxnSpPr>
        <p:spPr>
          <a:xfrm>
            <a:off x="2467816" y="5128272"/>
            <a:ext cx="506590" cy="0"/>
          </a:xfrm>
          <a:prstGeom prst="straightConnector1">
            <a:avLst/>
          </a:prstGeom>
          <a:ln>
            <a:headEnd type="stealth" w="lg" len="lg"/>
            <a:tailEnd type="none" w="lg" len="lg"/>
          </a:ln>
        </p:spPr>
        <p:style>
          <a:lnRef idx="1">
            <a:schemeClr val="dk1"/>
          </a:lnRef>
          <a:fillRef idx="0">
            <a:schemeClr val="dk1"/>
          </a:fillRef>
          <a:effectRef idx="0">
            <a:schemeClr val="dk1"/>
          </a:effectRef>
          <a:fontRef idx="minor">
            <a:schemeClr val="tx1"/>
          </a:fontRef>
        </p:style>
      </p:cxnSp>
      <p:cxnSp>
        <p:nvCxnSpPr>
          <p:cNvPr id="221" name="Straight Arrow Connector 220"/>
          <p:cNvCxnSpPr/>
          <p:nvPr/>
        </p:nvCxnSpPr>
        <p:spPr>
          <a:xfrm>
            <a:off x="2467816" y="5779449"/>
            <a:ext cx="506590" cy="0"/>
          </a:xfrm>
          <a:prstGeom prst="straightConnector1">
            <a:avLst/>
          </a:prstGeom>
          <a:ln>
            <a:headEnd type="stealth" w="lg" len="lg"/>
            <a:tailEnd type="non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51886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Box 167"/>
          <p:cNvSpPr txBox="1"/>
          <p:nvPr/>
        </p:nvSpPr>
        <p:spPr>
          <a:xfrm>
            <a:off x="3147367" y="4806830"/>
            <a:ext cx="1272763" cy="584775"/>
          </a:xfrm>
          <a:prstGeom prst="rect">
            <a:avLst/>
          </a:prstGeom>
          <a:noFill/>
        </p:spPr>
        <p:txBody>
          <a:bodyPr wrap="square" rtlCol="0">
            <a:spAutoFit/>
          </a:bodyPr>
          <a:lstStyle/>
          <a:p>
            <a:pPr algn="ctr"/>
            <a:r>
              <a:rPr lang="en-US" sz="800" b="1" dirty="0" smtClean="0"/>
              <a:t>HGA Auto </a:t>
            </a:r>
          </a:p>
          <a:p>
            <a:pPr algn="ctr"/>
            <a:r>
              <a:rPr lang="en-US" sz="800" b="1" dirty="0" smtClean="0"/>
              <a:t>Track Low</a:t>
            </a:r>
          </a:p>
          <a:p>
            <a:pPr algn="ctr"/>
            <a:r>
              <a:rPr lang="en-US" sz="800" b="1" dirty="0" smtClean="0"/>
              <a:t> Data Rates</a:t>
            </a:r>
          </a:p>
          <a:p>
            <a:pPr algn="ctr"/>
            <a:r>
              <a:rPr lang="en-US" sz="800" b="1" dirty="0" smtClean="0"/>
              <a:t> (64 days)</a:t>
            </a:r>
            <a:endParaRPr lang="en-US" sz="800" b="1" dirty="0"/>
          </a:p>
        </p:txBody>
      </p:sp>
      <p:sp>
        <p:nvSpPr>
          <p:cNvPr id="147" name="TextBox 146"/>
          <p:cNvSpPr txBox="1"/>
          <p:nvPr/>
        </p:nvSpPr>
        <p:spPr>
          <a:xfrm>
            <a:off x="4021267" y="4093354"/>
            <a:ext cx="889987" cy="784830"/>
          </a:xfrm>
          <a:prstGeom prst="rect">
            <a:avLst/>
          </a:prstGeom>
          <a:noFill/>
        </p:spPr>
        <p:txBody>
          <a:bodyPr wrap="none" rtlCol="0">
            <a:spAutoFit/>
          </a:bodyPr>
          <a:lstStyle/>
          <a:p>
            <a:pPr algn="ctr"/>
            <a:r>
              <a:rPr lang="en-US" sz="900" b="1" dirty="0" smtClean="0"/>
              <a:t>Rotate @ </a:t>
            </a:r>
          </a:p>
          <a:p>
            <a:pPr algn="ctr"/>
            <a:r>
              <a:rPr lang="en-US" sz="900" b="1" dirty="0" smtClean="0"/>
              <a:t>5 </a:t>
            </a:r>
            <a:r>
              <a:rPr lang="en-US" sz="900" b="1" dirty="0" err="1" smtClean="0"/>
              <a:t>deg</a:t>
            </a:r>
            <a:r>
              <a:rPr lang="en-US" sz="900" b="1" dirty="0" smtClean="0"/>
              <a:t>/min</a:t>
            </a:r>
          </a:p>
          <a:p>
            <a:pPr algn="ctr"/>
            <a:r>
              <a:rPr lang="en-US" sz="900" b="1" dirty="0" smtClean="0"/>
              <a:t>HCLT Reset</a:t>
            </a:r>
          </a:p>
          <a:p>
            <a:pPr algn="ctr"/>
            <a:r>
              <a:rPr lang="en-US" sz="900" b="1" dirty="0" smtClean="0"/>
              <a:t>Every 3 days</a:t>
            </a:r>
          </a:p>
          <a:p>
            <a:pPr algn="ctr"/>
            <a:r>
              <a:rPr lang="en-US" sz="900" b="1" dirty="0" smtClean="0"/>
              <a:t>(60 days)</a:t>
            </a:r>
            <a:endParaRPr lang="en-US" sz="900" b="1" dirty="0"/>
          </a:p>
        </p:txBody>
      </p:sp>
      <p:sp>
        <p:nvSpPr>
          <p:cNvPr id="159" name="TextBox 158"/>
          <p:cNvSpPr txBox="1"/>
          <p:nvPr/>
        </p:nvSpPr>
        <p:spPr>
          <a:xfrm>
            <a:off x="1007023" y="4951879"/>
            <a:ext cx="1502500" cy="246221"/>
          </a:xfrm>
          <a:prstGeom prst="rect">
            <a:avLst/>
          </a:prstGeom>
          <a:noFill/>
        </p:spPr>
        <p:txBody>
          <a:bodyPr wrap="square" rtlCol="0">
            <a:spAutoFit/>
          </a:bodyPr>
          <a:lstStyle/>
          <a:p>
            <a:pPr algn="ctr"/>
            <a:r>
              <a:rPr lang="en-US" sz="1000" b="1" dirty="0" smtClean="0"/>
              <a:t>HGA Nominal Rates</a:t>
            </a:r>
            <a:endParaRPr lang="en-US" sz="1000" b="1" dirty="0"/>
          </a:p>
        </p:txBody>
      </p:sp>
      <p:sp>
        <p:nvSpPr>
          <p:cNvPr id="2" name="Title 1"/>
          <p:cNvSpPr>
            <a:spLocks noGrp="1"/>
          </p:cNvSpPr>
          <p:nvPr>
            <p:ph type="title"/>
          </p:nvPr>
        </p:nvSpPr>
        <p:spPr/>
        <p:txBody>
          <a:bodyPr/>
          <a:lstStyle/>
          <a:p>
            <a:r>
              <a:rPr lang="en-US" dirty="0" smtClean="0"/>
              <a:t>STEREO </a:t>
            </a:r>
            <a:r>
              <a:rPr lang="en-US" dirty="0" smtClean="0">
                <a:solidFill>
                  <a:srgbClr val="00B0F0"/>
                </a:solidFill>
              </a:rPr>
              <a:t>BEHIND</a:t>
            </a:r>
            <a:r>
              <a:rPr lang="en-US" dirty="0" smtClean="0"/>
              <a:t> Timeline </a:t>
            </a:r>
            <a:r>
              <a:rPr lang="en-US" dirty="0"/>
              <a:t>Schedule - DRAFT</a:t>
            </a:r>
          </a:p>
        </p:txBody>
      </p:sp>
      <p:cxnSp>
        <p:nvCxnSpPr>
          <p:cNvPr id="6" name="Straight Arrow Connector 5"/>
          <p:cNvCxnSpPr/>
          <p:nvPr/>
        </p:nvCxnSpPr>
        <p:spPr>
          <a:xfrm flipV="1">
            <a:off x="903984" y="1949530"/>
            <a:ext cx="8131126" cy="13065"/>
          </a:xfrm>
          <a:prstGeom prst="straightConnector1">
            <a:avLst/>
          </a:prstGeom>
          <a:ln w="25400">
            <a:tailEnd type="stealth" w="lg" len="lg"/>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903984" y="1824738"/>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1260665" y="1831270"/>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1634353" y="1824738"/>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1991034" y="1831270"/>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2350346" y="1831269"/>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2707027" y="1837801"/>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3080715" y="1831269"/>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3437396" y="1837801"/>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a:off x="3825587" y="1824739"/>
            <a:ext cx="1" cy="324058"/>
          </a:xfrm>
          <a:prstGeom prst="line">
            <a:avLst/>
          </a:prstGeom>
          <a:ln w="25400">
            <a:tailEnd type="none" w="med" len="lg"/>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4199274" y="1818207"/>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4555955" y="1824739"/>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4921018" y="1830861"/>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5277699" y="1837393"/>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5651387" y="1830861"/>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6008068" y="1837393"/>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6367380" y="1837392"/>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6724061" y="1843924"/>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7097749" y="1837392"/>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7454430" y="1843924"/>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7842620" y="1830862"/>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8216308" y="1824330"/>
            <a:ext cx="0" cy="370230"/>
          </a:xfrm>
          <a:prstGeom prst="line">
            <a:avLst/>
          </a:prstGeom>
          <a:ln w="22225">
            <a:tailEnd type="none" w="med" len="lg"/>
          </a:ln>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8572989" y="1830862"/>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sp>
        <p:nvSpPr>
          <p:cNvPr id="48" name="TextBox 47"/>
          <p:cNvSpPr txBox="1"/>
          <p:nvPr/>
        </p:nvSpPr>
        <p:spPr>
          <a:xfrm>
            <a:off x="769171" y="1581422"/>
            <a:ext cx="269626" cy="276999"/>
          </a:xfrm>
          <a:prstGeom prst="rect">
            <a:avLst/>
          </a:prstGeom>
          <a:noFill/>
        </p:spPr>
        <p:txBody>
          <a:bodyPr wrap="none" rtlCol="0">
            <a:spAutoFit/>
          </a:bodyPr>
          <a:lstStyle/>
          <a:p>
            <a:r>
              <a:rPr lang="en-US" sz="1200" dirty="0" smtClean="0"/>
              <a:t>5</a:t>
            </a:r>
            <a:endParaRPr lang="en-US" sz="1200" dirty="0"/>
          </a:p>
        </p:txBody>
      </p:sp>
      <p:sp>
        <p:nvSpPr>
          <p:cNvPr id="49" name="TextBox 48"/>
          <p:cNvSpPr txBox="1"/>
          <p:nvPr/>
        </p:nvSpPr>
        <p:spPr>
          <a:xfrm>
            <a:off x="1125852" y="1595322"/>
            <a:ext cx="269626" cy="276999"/>
          </a:xfrm>
          <a:prstGeom prst="rect">
            <a:avLst/>
          </a:prstGeom>
          <a:noFill/>
        </p:spPr>
        <p:txBody>
          <a:bodyPr wrap="none" rtlCol="0">
            <a:spAutoFit/>
          </a:bodyPr>
          <a:lstStyle/>
          <a:p>
            <a:r>
              <a:rPr lang="en-US" sz="1200" dirty="0" smtClean="0"/>
              <a:t>6</a:t>
            </a:r>
            <a:endParaRPr lang="en-US" sz="1200" dirty="0"/>
          </a:p>
        </p:txBody>
      </p:sp>
      <p:sp>
        <p:nvSpPr>
          <p:cNvPr id="50" name="TextBox 49"/>
          <p:cNvSpPr txBox="1"/>
          <p:nvPr/>
        </p:nvSpPr>
        <p:spPr>
          <a:xfrm>
            <a:off x="1499540" y="1609961"/>
            <a:ext cx="269626" cy="276999"/>
          </a:xfrm>
          <a:prstGeom prst="rect">
            <a:avLst/>
          </a:prstGeom>
          <a:noFill/>
        </p:spPr>
        <p:txBody>
          <a:bodyPr wrap="none" rtlCol="0">
            <a:spAutoFit/>
          </a:bodyPr>
          <a:lstStyle/>
          <a:p>
            <a:r>
              <a:rPr lang="en-US" sz="1200" dirty="0" smtClean="0"/>
              <a:t>7</a:t>
            </a:r>
            <a:endParaRPr lang="en-US" sz="1200" dirty="0"/>
          </a:p>
        </p:txBody>
      </p:sp>
      <p:sp>
        <p:nvSpPr>
          <p:cNvPr id="51" name="TextBox 50"/>
          <p:cNvSpPr txBox="1"/>
          <p:nvPr/>
        </p:nvSpPr>
        <p:spPr>
          <a:xfrm>
            <a:off x="1856221" y="1609960"/>
            <a:ext cx="269626" cy="276999"/>
          </a:xfrm>
          <a:prstGeom prst="rect">
            <a:avLst/>
          </a:prstGeom>
          <a:noFill/>
        </p:spPr>
        <p:txBody>
          <a:bodyPr wrap="none" rtlCol="0">
            <a:spAutoFit/>
          </a:bodyPr>
          <a:lstStyle/>
          <a:p>
            <a:r>
              <a:rPr lang="en-US" sz="1200" dirty="0" smtClean="0"/>
              <a:t>8</a:t>
            </a:r>
            <a:endParaRPr lang="en-US" sz="1200" dirty="0"/>
          </a:p>
        </p:txBody>
      </p:sp>
      <p:sp>
        <p:nvSpPr>
          <p:cNvPr id="52" name="TextBox 51"/>
          <p:cNvSpPr txBox="1"/>
          <p:nvPr/>
        </p:nvSpPr>
        <p:spPr>
          <a:xfrm>
            <a:off x="2215533" y="1609961"/>
            <a:ext cx="269626" cy="276999"/>
          </a:xfrm>
          <a:prstGeom prst="rect">
            <a:avLst/>
          </a:prstGeom>
          <a:noFill/>
        </p:spPr>
        <p:txBody>
          <a:bodyPr wrap="none" rtlCol="0">
            <a:spAutoFit/>
          </a:bodyPr>
          <a:lstStyle/>
          <a:p>
            <a:r>
              <a:rPr lang="en-US" sz="1200" dirty="0" smtClean="0"/>
              <a:t>9</a:t>
            </a:r>
            <a:endParaRPr lang="en-US" sz="1200" dirty="0"/>
          </a:p>
        </p:txBody>
      </p:sp>
      <p:sp>
        <p:nvSpPr>
          <p:cNvPr id="53" name="TextBox 52"/>
          <p:cNvSpPr txBox="1"/>
          <p:nvPr/>
        </p:nvSpPr>
        <p:spPr>
          <a:xfrm>
            <a:off x="2572214" y="1609959"/>
            <a:ext cx="354584" cy="276999"/>
          </a:xfrm>
          <a:prstGeom prst="rect">
            <a:avLst/>
          </a:prstGeom>
          <a:noFill/>
        </p:spPr>
        <p:txBody>
          <a:bodyPr wrap="none" rtlCol="0">
            <a:spAutoFit/>
          </a:bodyPr>
          <a:lstStyle/>
          <a:p>
            <a:r>
              <a:rPr lang="en-US" sz="1200" dirty="0" smtClean="0"/>
              <a:t>10</a:t>
            </a:r>
            <a:endParaRPr lang="en-US" sz="1200" dirty="0"/>
          </a:p>
        </p:txBody>
      </p:sp>
      <p:sp>
        <p:nvSpPr>
          <p:cNvPr id="54" name="TextBox 53"/>
          <p:cNvSpPr txBox="1"/>
          <p:nvPr/>
        </p:nvSpPr>
        <p:spPr>
          <a:xfrm>
            <a:off x="2945902" y="1595322"/>
            <a:ext cx="343171" cy="276999"/>
          </a:xfrm>
          <a:prstGeom prst="rect">
            <a:avLst/>
          </a:prstGeom>
          <a:noFill/>
        </p:spPr>
        <p:txBody>
          <a:bodyPr wrap="none" rtlCol="0">
            <a:spAutoFit/>
          </a:bodyPr>
          <a:lstStyle/>
          <a:p>
            <a:r>
              <a:rPr lang="en-US" sz="1200" dirty="0" smtClean="0"/>
              <a:t>11</a:t>
            </a:r>
            <a:endParaRPr lang="en-US" sz="1200" dirty="0"/>
          </a:p>
        </p:txBody>
      </p:sp>
      <p:sp>
        <p:nvSpPr>
          <p:cNvPr id="55" name="TextBox 54"/>
          <p:cNvSpPr txBox="1"/>
          <p:nvPr/>
        </p:nvSpPr>
        <p:spPr>
          <a:xfrm>
            <a:off x="3302583" y="1609961"/>
            <a:ext cx="354584" cy="276999"/>
          </a:xfrm>
          <a:prstGeom prst="rect">
            <a:avLst/>
          </a:prstGeom>
          <a:noFill/>
        </p:spPr>
        <p:txBody>
          <a:bodyPr wrap="none" rtlCol="0">
            <a:spAutoFit/>
          </a:bodyPr>
          <a:lstStyle/>
          <a:p>
            <a:r>
              <a:rPr lang="en-US" sz="1200" dirty="0" smtClean="0"/>
              <a:t>12</a:t>
            </a:r>
            <a:endParaRPr lang="en-US" sz="1200" dirty="0"/>
          </a:p>
        </p:txBody>
      </p:sp>
      <p:sp>
        <p:nvSpPr>
          <p:cNvPr id="56" name="TextBox 55"/>
          <p:cNvSpPr txBox="1"/>
          <p:nvPr/>
        </p:nvSpPr>
        <p:spPr>
          <a:xfrm>
            <a:off x="3563334" y="1609961"/>
            <a:ext cx="524503" cy="276999"/>
          </a:xfrm>
          <a:prstGeom prst="rect">
            <a:avLst/>
          </a:prstGeom>
          <a:noFill/>
        </p:spPr>
        <p:txBody>
          <a:bodyPr wrap="none" rtlCol="0">
            <a:spAutoFit/>
          </a:bodyPr>
          <a:lstStyle/>
          <a:p>
            <a:r>
              <a:rPr lang="en-US" sz="1200" b="1" dirty="0" smtClean="0"/>
              <a:t>2015</a:t>
            </a:r>
            <a:endParaRPr lang="en-US" sz="1200" b="1" dirty="0"/>
          </a:p>
        </p:txBody>
      </p:sp>
      <p:sp>
        <p:nvSpPr>
          <p:cNvPr id="57" name="TextBox 56"/>
          <p:cNvSpPr txBox="1"/>
          <p:nvPr/>
        </p:nvSpPr>
        <p:spPr>
          <a:xfrm>
            <a:off x="4064461" y="1609961"/>
            <a:ext cx="269626" cy="276999"/>
          </a:xfrm>
          <a:prstGeom prst="rect">
            <a:avLst/>
          </a:prstGeom>
          <a:noFill/>
        </p:spPr>
        <p:txBody>
          <a:bodyPr wrap="none" rtlCol="0">
            <a:spAutoFit/>
          </a:bodyPr>
          <a:lstStyle/>
          <a:p>
            <a:r>
              <a:rPr lang="en-US" sz="1200" dirty="0" smtClean="0"/>
              <a:t>2</a:t>
            </a:r>
            <a:endParaRPr lang="en-US" sz="1200" dirty="0"/>
          </a:p>
        </p:txBody>
      </p:sp>
      <p:sp>
        <p:nvSpPr>
          <p:cNvPr id="58" name="TextBox 57"/>
          <p:cNvSpPr txBox="1"/>
          <p:nvPr/>
        </p:nvSpPr>
        <p:spPr>
          <a:xfrm>
            <a:off x="4421142" y="1609958"/>
            <a:ext cx="269626" cy="276999"/>
          </a:xfrm>
          <a:prstGeom prst="rect">
            <a:avLst/>
          </a:prstGeom>
          <a:noFill/>
        </p:spPr>
        <p:txBody>
          <a:bodyPr wrap="none" rtlCol="0">
            <a:spAutoFit/>
          </a:bodyPr>
          <a:lstStyle/>
          <a:p>
            <a:r>
              <a:rPr lang="en-US" sz="1200" dirty="0" smtClean="0"/>
              <a:t>3</a:t>
            </a:r>
            <a:endParaRPr lang="en-US" sz="1200" dirty="0"/>
          </a:p>
        </p:txBody>
      </p:sp>
      <p:sp>
        <p:nvSpPr>
          <p:cNvPr id="59" name="TextBox 58"/>
          <p:cNvSpPr txBox="1"/>
          <p:nvPr/>
        </p:nvSpPr>
        <p:spPr>
          <a:xfrm>
            <a:off x="4786205" y="1595922"/>
            <a:ext cx="269626" cy="276999"/>
          </a:xfrm>
          <a:prstGeom prst="rect">
            <a:avLst/>
          </a:prstGeom>
          <a:noFill/>
        </p:spPr>
        <p:txBody>
          <a:bodyPr wrap="none" rtlCol="0">
            <a:spAutoFit/>
          </a:bodyPr>
          <a:lstStyle/>
          <a:p>
            <a:r>
              <a:rPr lang="en-US" sz="1200" dirty="0" smtClean="0"/>
              <a:t>4</a:t>
            </a:r>
            <a:endParaRPr lang="en-US" sz="1200" dirty="0"/>
          </a:p>
        </p:txBody>
      </p:sp>
      <p:sp>
        <p:nvSpPr>
          <p:cNvPr id="60" name="TextBox 59"/>
          <p:cNvSpPr txBox="1"/>
          <p:nvPr/>
        </p:nvSpPr>
        <p:spPr>
          <a:xfrm>
            <a:off x="5142886" y="1609957"/>
            <a:ext cx="269626" cy="276999"/>
          </a:xfrm>
          <a:prstGeom prst="rect">
            <a:avLst/>
          </a:prstGeom>
          <a:noFill/>
        </p:spPr>
        <p:txBody>
          <a:bodyPr wrap="none" rtlCol="0">
            <a:spAutoFit/>
          </a:bodyPr>
          <a:lstStyle/>
          <a:p>
            <a:r>
              <a:rPr lang="en-US" sz="1200" dirty="0" smtClean="0"/>
              <a:t>5</a:t>
            </a:r>
            <a:endParaRPr lang="en-US" sz="1200" dirty="0"/>
          </a:p>
        </p:txBody>
      </p:sp>
      <p:sp>
        <p:nvSpPr>
          <p:cNvPr id="61" name="TextBox 60"/>
          <p:cNvSpPr txBox="1"/>
          <p:nvPr/>
        </p:nvSpPr>
        <p:spPr>
          <a:xfrm>
            <a:off x="5516574" y="1609961"/>
            <a:ext cx="269626" cy="276999"/>
          </a:xfrm>
          <a:prstGeom prst="rect">
            <a:avLst/>
          </a:prstGeom>
          <a:noFill/>
        </p:spPr>
        <p:txBody>
          <a:bodyPr wrap="none" rtlCol="0">
            <a:spAutoFit/>
          </a:bodyPr>
          <a:lstStyle/>
          <a:p>
            <a:r>
              <a:rPr lang="en-US" sz="1200" dirty="0" smtClean="0"/>
              <a:t>6</a:t>
            </a:r>
            <a:endParaRPr lang="en-US" sz="1200" dirty="0"/>
          </a:p>
        </p:txBody>
      </p:sp>
      <p:sp>
        <p:nvSpPr>
          <p:cNvPr id="62" name="TextBox 61"/>
          <p:cNvSpPr txBox="1"/>
          <p:nvPr/>
        </p:nvSpPr>
        <p:spPr>
          <a:xfrm>
            <a:off x="5873255" y="1609961"/>
            <a:ext cx="269626" cy="276999"/>
          </a:xfrm>
          <a:prstGeom prst="rect">
            <a:avLst/>
          </a:prstGeom>
          <a:noFill/>
        </p:spPr>
        <p:txBody>
          <a:bodyPr wrap="none" rtlCol="0">
            <a:spAutoFit/>
          </a:bodyPr>
          <a:lstStyle/>
          <a:p>
            <a:r>
              <a:rPr lang="en-US" sz="1200" dirty="0" smtClean="0"/>
              <a:t>7</a:t>
            </a:r>
            <a:endParaRPr lang="en-US" sz="1200" dirty="0"/>
          </a:p>
        </p:txBody>
      </p:sp>
      <p:sp>
        <p:nvSpPr>
          <p:cNvPr id="63" name="TextBox 62"/>
          <p:cNvSpPr txBox="1"/>
          <p:nvPr/>
        </p:nvSpPr>
        <p:spPr>
          <a:xfrm>
            <a:off x="6232567" y="1609961"/>
            <a:ext cx="269626" cy="276999"/>
          </a:xfrm>
          <a:prstGeom prst="rect">
            <a:avLst/>
          </a:prstGeom>
          <a:noFill/>
        </p:spPr>
        <p:txBody>
          <a:bodyPr wrap="none" rtlCol="0">
            <a:spAutoFit/>
          </a:bodyPr>
          <a:lstStyle/>
          <a:p>
            <a:r>
              <a:rPr lang="en-US" sz="1200" dirty="0"/>
              <a:t>8</a:t>
            </a:r>
          </a:p>
        </p:txBody>
      </p:sp>
      <p:sp>
        <p:nvSpPr>
          <p:cNvPr id="64" name="TextBox 63"/>
          <p:cNvSpPr txBox="1"/>
          <p:nvPr/>
        </p:nvSpPr>
        <p:spPr>
          <a:xfrm>
            <a:off x="6589248" y="1595922"/>
            <a:ext cx="269626" cy="276999"/>
          </a:xfrm>
          <a:prstGeom prst="rect">
            <a:avLst/>
          </a:prstGeom>
          <a:noFill/>
        </p:spPr>
        <p:txBody>
          <a:bodyPr wrap="none" rtlCol="0">
            <a:spAutoFit/>
          </a:bodyPr>
          <a:lstStyle/>
          <a:p>
            <a:r>
              <a:rPr lang="en-US" sz="1200" dirty="0" smtClean="0"/>
              <a:t>9</a:t>
            </a:r>
            <a:endParaRPr lang="en-US" sz="1200" dirty="0"/>
          </a:p>
        </p:txBody>
      </p:sp>
      <p:sp>
        <p:nvSpPr>
          <p:cNvPr id="65" name="TextBox 64"/>
          <p:cNvSpPr txBox="1"/>
          <p:nvPr/>
        </p:nvSpPr>
        <p:spPr>
          <a:xfrm>
            <a:off x="6962936" y="1609961"/>
            <a:ext cx="354584" cy="276999"/>
          </a:xfrm>
          <a:prstGeom prst="rect">
            <a:avLst/>
          </a:prstGeom>
          <a:noFill/>
        </p:spPr>
        <p:txBody>
          <a:bodyPr wrap="none" rtlCol="0">
            <a:spAutoFit/>
          </a:bodyPr>
          <a:lstStyle/>
          <a:p>
            <a:r>
              <a:rPr lang="en-US" sz="1200" dirty="0" smtClean="0"/>
              <a:t>10</a:t>
            </a:r>
            <a:endParaRPr lang="en-US" sz="1200" dirty="0"/>
          </a:p>
        </p:txBody>
      </p:sp>
      <p:sp>
        <p:nvSpPr>
          <p:cNvPr id="66" name="TextBox 65"/>
          <p:cNvSpPr txBox="1"/>
          <p:nvPr/>
        </p:nvSpPr>
        <p:spPr>
          <a:xfrm>
            <a:off x="7319617" y="1609151"/>
            <a:ext cx="343171" cy="276999"/>
          </a:xfrm>
          <a:prstGeom prst="rect">
            <a:avLst/>
          </a:prstGeom>
          <a:noFill/>
        </p:spPr>
        <p:txBody>
          <a:bodyPr wrap="none" rtlCol="0">
            <a:spAutoFit/>
          </a:bodyPr>
          <a:lstStyle/>
          <a:p>
            <a:r>
              <a:rPr lang="en-US" sz="1200" dirty="0" smtClean="0"/>
              <a:t>11</a:t>
            </a:r>
            <a:endParaRPr lang="en-US" sz="1200" dirty="0"/>
          </a:p>
        </p:txBody>
      </p:sp>
      <p:sp>
        <p:nvSpPr>
          <p:cNvPr id="67" name="TextBox 66"/>
          <p:cNvSpPr txBox="1"/>
          <p:nvPr/>
        </p:nvSpPr>
        <p:spPr>
          <a:xfrm>
            <a:off x="7707807" y="1595321"/>
            <a:ext cx="354584" cy="276999"/>
          </a:xfrm>
          <a:prstGeom prst="rect">
            <a:avLst/>
          </a:prstGeom>
          <a:noFill/>
        </p:spPr>
        <p:txBody>
          <a:bodyPr wrap="none" rtlCol="0">
            <a:spAutoFit/>
          </a:bodyPr>
          <a:lstStyle/>
          <a:p>
            <a:r>
              <a:rPr lang="en-US" sz="1200" dirty="0" smtClean="0"/>
              <a:t>12</a:t>
            </a:r>
            <a:endParaRPr lang="en-US" sz="1200" dirty="0"/>
          </a:p>
        </p:txBody>
      </p:sp>
      <p:sp>
        <p:nvSpPr>
          <p:cNvPr id="68" name="TextBox 67"/>
          <p:cNvSpPr txBox="1"/>
          <p:nvPr/>
        </p:nvSpPr>
        <p:spPr>
          <a:xfrm>
            <a:off x="7937882" y="1609961"/>
            <a:ext cx="524503" cy="276999"/>
          </a:xfrm>
          <a:prstGeom prst="rect">
            <a:avLst/>
          </a:prstGeom>
          <a:noFill/>
        </p:spPr>
        <p:txBody>
          <a:bodyPr wrap="none" rtlCol="0">
            <a:spAutoFit/>
          </a:bodyPr>
          <a:lstStyle/>
          <a:p>
            <a:r>
              <a:rPr lang="en-US" sz="1200" b="1" dirty="0" smtClean="0"/>
              <a:t>2016</a:t>
            </a:r>
            <a:endParaRPr lang="en-US" sz="1200" b="1" dirty="0"/>
          </a:p>
        </p:txBody>
      </p:sp>
      <p:sp>
        <p:nvSpPr>
          <p:cNvPr id="69" name="TextBox 68"/>
          <p:cNvSpPr txBox="1"/>
          <p:nvPr/>
        </p:nvSpPr>
        <p:spPr>
          <a:xfrm>
            <a:off x="8438176" y="1609961"/>
            <a:ext cx="269626" cy="276999"/>
          </a:xfrm>
          <a:prstGeom prst="rect">
            <a:avLst/>
          </a:prstGeom>
          <a:noFill/>
        </p:spPr>
        <p:txBody>
          <a:bodyPr wrap="none" rtlCol="0">
            <a:spAutoFit/>
          </a:bodyPr>
          <a:lstStyle/>
          <a:p>
            <a:r>
              <a:rPr lang="en-US" sz="1200" dirty="0" smtClean="0"/>
              <a:t>2</a:t>
            </a:r>
            <a:endParaRPr lang="en-US" sz="1200" dirty="0"/>
          </a:p>
        </p:txBody>
      </p:sp>
      <p:sp>
        <p:nvSpPr>
          <p:cNvPr id="71" name="TextBox 70"/>
          <p:cNvSpPr txBox="1"/>
          <p:nvPr/>
        </p:nvSpPr>
        <p:spPr>
          <a:xfrm>
            <a:off x="85124" y="956204"/>
            <a:ext cx="798617" cy="276999"/>
          </a:xfrm>
          <a:prstGeom prst="rect">
            <a:avLst/>
          </a:prstGeom>
          <a:noFill/>
        </p:spPr>
        <p:txBody>
          <a:bodyPr wrap="none" rtlCol="0">
            <a:spAutoFit/>
          </a:bodyPr>
          <a:lstStyle/>
          <a:p>
            <a:r>
              <a:rPr lang="en-US" sz="1200" b="1" dirty="0" smtClean="0"/>
              <a:t>Reviews</a:t>
            </a:r>
            <a:endParaRPr lang="en-US" sz="1200" b="1" dirty="0"/>
          </a:p>
        </p:txBody>
      </p:sp>
      <p:sp>
        <p:nvSpPr>
          <p:cNvPr id="72" name="TextBox 71"/>
          <p:cNvSpPr txBox="1"/>
          <p:nvPr/>
        </p:nvSpPr>
        <p:spPr>
          <a:xfrm>
            <a:off x="793358" y="1103113"/>
            <a:ext cx="822661" cy="400110"/>
          </a:xfrm>
          <a:prstGeom prst="rect">
            <a:avLst/>
          </a:prstGeom>
          <a:noFill/>
        </p:spPr>
        <p:txBody>
          <a:bodyPr wrap="none" rtlCol="0">
            <a:spAutoFit/>
          </a:bodyPr>
          <a:lstStyle/>
          <a:p>
            <a:pPr algn="ctr"/>
            <a:r>
              <a:rPr lang="en-US" sz="1000" b="1" dirty="0" smtClean="0"/>
              <a:t>FP </a:t>
            </a:r>
          </a:p>
          <a:p>
            <a:pPr algn="ctr"/>
            <a:r>
              <a:rPr lang="en-US" sz="1000" b="1" dirty="0" smtClean="0"/>
              <a:t>Readiness</a:t>
            </a:r>
            <a:endParaRPr lang="en-US" sz="1000" b="1" dirty="0"/>
          </a:p>
        </p:txBody>
      </p:sp>
      <p:sp>
        <p:nvSpPr>
          <p:cNvPr id="73" name="TextBox 72"/>
          <p:cNvSpPr txBox="1"/>
          <p:nvPr/>
        </p:nvSpPr>
        <p:spPr>
          <a:xfrm>
            <a:off x="1615070" y="970272"/>
            <a:ext cx="888384" cy="553998"/>
          </a:xfrm>
          <a:prstGeom prst="rect">
            <a:avLst/>
          </a:prstGeom>
          <a:noFill/>
        </p:spPr>
        <p:txBody>
          <a:bodyPr wrap="none" rtlCol="0">
            <a:spAutoFit/>
          </a:bodyPr>
          <a:lstStyle/>
          <a:p>
            <a:pPr algn="ctr"/>
            <a:r>
              <a:rPr lang="en-US" sz="1000" b="1" dirty="0" smtClean="0"/>
              <a:t>MOps </a:t>
            </a:r>
          </a:p>
          <a:p>
            <a:pPr algn="ctr"/>
            <a:r>
              <a:rPr lang="en-US" sz="1000" b="1" dirty="0" smtClean="0"/>
              <a:t>Readiness</a:t>
            </a:r>
          </a:p>
          <a:p>
            <a:pPr algn="ctr"/>
            <a:r>
              <a:rPr lang="en-US" sz="1000" b="1" dirty="0" smtClean="0"/>
              <a:t>Test on S/C</a:t>
            </a:r>
            <a:endParaRPr lang="en-US" sz="1000" b="1" dirty="0"/>
          </a:p>
        </p:txBody>
      </p:sp>
      <p:sp>
        <p:nvSpPr>
          <p:cNvPr id="74" name="TextBox 73"/>
          <p:cNvSpPr txBox="1"/>
          <p:nvPr/>
        </p:nvSpPr>
        <p:spPr>
          <a:xfrm>
            <a:off x="4544806" y="1365340"/>
            <a:ext cx="732893" cy="276999"/>
          </a:xfrm>
          <a:prstGeom prst="rect">
            <a:avLst/>
          </a:prstGeom>
          <a:noFill/>
        </p:spPr>
        <p:txBody>
          <a:bodyPr wrap="none" rtlCol="0">
            <a:spAutoFit/>
          </a:bodyPr>
          <a:lstStyle/>
          <a:p>
            <a:r>
              <a:rPr lang="en-US" sz="1200" b="1" dirty="0" smtClean="0"/>
              <a:t>Months</a:t>
            </a:r>
            <a:endParaRPr lang="en-US" sz="1200" b="1" dirty="0"/>
          </a:p>
        </p:txBody>
      </p:sp>
      <p:sp>
        <p:nvSpPr>
          <p:cNvPr id="75" name="TextBox 74"/>
          <p:cNvSpPr txBox="1"/>
          <p:nvPr/>
        </p:nvSpPr>
        <p:spPr>
          <a:xfrm>
            <a:off x="2431065" y="1103885"/>
            <a:ext cx="1287532" cy="400110"/>
          </a:xfrm>
          <a:prstGeom prst="rect">
            <a:avLst/>
          </a:prstGeom>
          <a:noFill/>
        </p:spPr>
        <p:txBody>
          <a:bodyPr wrap="none" rtlCol="0">
            <a:spAutoFit/>
          </a:bodyPr>
          <a:lstStyle/>
          <a:p>
            <a:pPr algn="ctr"/>
            <a:r>
              <a:rPr lang="en-US" sz="1000" b="1" dirty="0" smtClean="0"/>
              <a:t>Solar Conjunction</a:t>
            </a:r>
          </a:p>
          <a:p>
            <a:pPr algn="ctr"/>
            <a:r>
              <a:rPr lang="en-US" sz="1000" b="1" dirty="0" smtClean="0"/>
              <a:t>Readiness</a:t>
            </a:r>
            <a:endParaRPr lang="en-US" sz="1000" b="1" dirty="0"/>
          </a:p>
        </p:txBody>
      </p:sp>
      <p:sp>
        <p:nvSpPr>
          <p:cNvPr id="76" name="AutoShape 119"/>
          <p:cNvSpPr>
            <a:spLocks noChangeArrowheads="1"/>
          </p:cNvSpPr>
          <p:nvPr/>
        </p:nvSpPr>
        <p:spPr bwMode="auto">
          <a:xfrm>
            <a:off x="2974819" y="1456117"/>
            <a:ext cx="200025" cy="209550"/>
          </a:xfrm>
          <a:prstGeom prst="diamond">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AutoShape 64"/>
          <p:cNvSpPr>
            <a:spLocks noChangeArrowheads="1"/>
          </p:cNvSpPr>
          <p:nvPr/>
        </p:nvSpPr>
        <p:spPr bwMode="auto">
          <a:xfrm>
            <a:off x="2431065" y="1459777"/>
            <a:ext cx="204788" cy="182562"/>
          </a:xfrm>
          <a:prstGeom prst="triangle">
            <a:avLst>
              <a:gd name="adj" fmla="val 50000"/>
            </a:avLst>
          </a:prstGeom>
          <a:solidFill>
            <a:srgbClr val="F6B80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AutoShape 64"/>
          <p:cNvSpPr>
            <a:spLocks noChangeArrowheads="1"/>
          </p:cNvSpPr>
          <p:nvPr/>
        </p:nvSpPr>
        <p:spPr bwMode="auto">
          <a:xfrm>
            <a:off x="1116141" y="1474114"/>
            <a:ext cx="204788" cy="182562"/>
          </a:xfrm>
          <a:prstGeom prst="triangle">
            <a:avLst>
              <a:gd name="adj" fmla="val 50000"/>
            </a:avLst>
          </a:prstGeom>
          <a:solidFill>
            <a:srgbClr val="F6B80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TextBox 78"/>
          <p:cNvSpPr txBox="1"/>
          <p:nvPr/>
        </p:nvSpPr>
        <p:spPr>
          <a:xfrm>
            <a:off x="129123" y="2094783"/>
            <a:ext cx="912429" cy="461665"/>
          </a:xfrm>
          <a:prstGeom prst="rect">
            <a:avLst/>
          </a:prstGeom>
          <a:noFill/>
        </p:spPr>
        <p:txBody>
          <a:bodyPr wrap="none" rtlCol="0">
            <a:spAutoFit/>
          </a:bodyPr>
          <a:lstStyle/>
          <a:p>
            <a:r>
              <a:rPr lang="en-US" sz="1200" b="1" dirty="0" smtClean="0"/>
              <a:t>Date</a:t>
            </a:r>
          </a:p>
          <a:p>
            <a:r>
              <a:rPr lang="en-US" sz="1200" b="1" dirty="0" smtClean="0"/>
              <a:t>SPE (</a:t>
            </a:r>
            <a:r>
              <a:rPr lang="en-US" sz="1200" b="1" dirty="0" err="1" smtClean="0"/>
              <a:t>deg</a:t>
            </a:r>
            <a:r>
              <a:rPr lang="en-US" sz="1200" b="1" dirty="0" smtClean="0"/>
              <a:t>)</a:t>
            </a:r>
            <a:endParaRPr lang="en-US" sz="1200" b="1" dirty="0"/>
          </a:p>
        </p:txBody>
      </p:sp>
      <p:sp>
        <p:nvSpPr>
          <p:cNvPr id="80" name="TextBox 79"/>
          <p:cNvSpPr txBox="1"/>
          <p:nvPr/>
        </p:nvSpPr>
        <p:spPr>
          <a:xfrm>
            <a:off x="2887156" y="2109365"/>
            <a:ext cx="502062" cy="400110"/>
          </a:xfrm>
          <a:prstGeom prst="rect">
            <a:avLst/>
          </a:prstGeom>
          <a:noFill/>
        </p:spPr>
        <p:txBody>
          <a:bodyPr wrap="none" rtlCol="0">
            <a:spAutoFit/>
          </a:bodyPr>
          <a:lstStyle/>
          <a:p>
            <a:pPr algn="ctr"/>
            <a:r>
              <a:rPr lang="en-US" sz="1000" b="1" dirty="0" smtClean="0"/>
              <a:t>11/12</a:t>
            </a:r>
          </a:p>
          <a:p>
            <a:pPr algn="ctr"/>
            <a:r>
              <a:rPr lang="en-US" sz="1000" b="1" dirty="0" smtClean="0"/>
              <a:t>7.2</a:t>
            </a:r>
            <a:endParaRPr lang="en-US" sz="1000" b="1" dirty="0"/>
          </a:p>
        </p:txBody>
      </p:sp>
      <p:sp>
        <p:nvSpPr>
          <p:cNvPr id="81" name="TextBox 80"/>
          <p:cNvSpPr txBox="1"/>
          <p:nvPr/>
        </p:nvSpPr>
        <p:spPr>
          <a:xfrm>
            <a:off x="3236300" y="2107823"/>
            <a:ext cx="502062" cy="400110"/>
          </a:xfrm>
          <a:prstGeom prst="rect">
            <a:avLst/>
          </a:prstGeom>
          <a:noFill/>
        </p:spPr>
        <p:txBody>
          <a:bodyPr wrap="none" rtlCol="0">
            <a:spAutoFit/>
          </a:bodyPr>
          <a:lstStyle/>
          <a:p>
            <a:pPr algn="ctr"/>
            <a:r>
              <a:rPr lang="en-US" sz="1000" b="1" dirty="0" smtClean="0"/>
              <a:t>11/19</a:t>
            </a:r>
            <a:endParaRPr lang="en-US" sz="1000" b="1" dirty="0"/>
          </a:p>
          <a:p>
            <a:pPr algn="ctr"/>
            <a:r>
              <a:rPr lang="en-US" sz="1000" b="1" dirty="0" smtClean="0"/>
              <a:t>6.8</a:t>
            </a:r>
          </a:p>
        </p:txBody>
      </p:sp>
      <p:sp>
        <p:nvSpPr>
          <p:cNvPr id="83" name="TextBox 82"/>
          <p:cNvSpPr txBox="1"/>
          <p:nvPr/>
        </p:nvSpPr>
        <p:spPr>
          <a:xfrm>
            <a:off x="3894750" y="2118694"/>
            <a:ext cx="431528" cy="400110"/>
          </a:xfrm>
          <a:prstGeom prst="rect">
            <a:avLst/>
          </a:prstGeom>
          <a:noFill/>
        </p:spPr>
        <p:txBody>
          <a:bodyPr wrap="none" rtlCol="0">
            <a:spAutoFit/>
          </a:bodyPr>
          <a:lstStyle/>
          <a:p>
            <a:r>
              <a:rPr lang="en-US" sz="1000" b="1" dirty="0" smtClean="0"/>
              <a:t>1/22</a:t>
            </a:r>
          </a:p>
          <a:p>
            <a:pPr algn="ctr"/>
            <a:r>
              <a:rPr lang="en-US" sz="1000" b="1" dirty="0" smtClean="0"/>
              <a:t>2</a:t>
            </a:r>
            <a:endParaRPr lang="en-US" sz="1000" b="1" dirty="0"/>
          </a:p>
        </p:txBody>
      </p:sp>
      <p:sp>
        <p:nvSpPr>
          <p:cNvPr id="84" name="TextBox 83"/>
          <p:cNvSpPr txBox="1"/>
          <p:nvPr/>
        </p:nvSpPr>
        <p:spPr>
          <a:xfrm>
            <a:off x="4241407" y="2113348"/>
            <a:ext cx="431528" cy="400110"/>
          </a:xfrm>
          <a:prstGeom prst="rect">
            <a:avLst/>
          </a:prstGeom>
          <a:noFill/>
        </p:spPr>
        <p:txBody>
          <a:bodyPr wrap="none" rtlCol="0">
            <a:spAutoFit/>
          </a:bodyPr>
          <a:lstStyle/>
          <a:p>
            <a:r>
              <a:rPr lang="en-US" sz="1000" b="1" dirty="0" smtClean="0"/>
              <a:t>2/19</a:t>
            </a:r>
          </a:p>
          <a:p>
            <a:pPr algn="ctr"/>
            <a:r>
              <a:rPr lang="en-US" sz="1000" b="1" dirty="0" smtClean="0"/>
              <a:t>0</a:t>
            </a:r>
            <a:endParaRPr lang="en-US" sz="1000" b="1" dirty="0"/>
          </a:p>
        </p:txBody>
      </p:sp>
      <p:sp>
        <p:nvSpPr>
          <p:cNvPr id="85" name="TextBox 84"/>
          <p:cNvSpPr txBox="1"/>
          <p:nvPr/>
        </p:nvSpPr>
        <p:spPr>
          <a:xfrm>
            <a:off x="4593694" y="2114939"/>
            <a:ext cx="431528" cy="400110"/>
          </a:xfrm>
          <a:prstGeom prst="rect">
            <a:avLst/>
          </a:prstGeom>
          <a:noFill/>
        </p:spPr>
        <p:txBody>
          <a:bodyPr wrap="none" rtlCol="0">
            <a:spAutoFit/>
          </a:bodyPr>
          <a:lstStyle/>
          <a:p>
            <a:r>
              <a:rPr lang="en-US" sz="1000" b="1" dirty="0" smtClean="0"/>
              <a:t>3/23</a:t>
            </a:r>
          </a:p>
          <a:p>
            <a:pPr algn="ctr"/>
            <a:r>
              <a:rPr lang="en-US" sz="1000" b="1" dirty="0" smtClean="0"/>
              <a:t>2</a:t>
            </a:r>
            <a:endParaRPr lang="en-US" sz="1000" b="1" dirty="0"/>
          </a:p>
        </p:txBody>
      </p:sp>
      <p:sp>
        <p:nvSpPr>
          <p:cNvPr id="87" name="TextBox 86"/>
          <p:cNvSpPr txBox="1"/>
          <p:nvPr/>
        </p:nvSpPr>
        <p:spPr>
          <a:xfrm>
            <a:off x="8059145" y="2132759"/>
            <a:ext cx="431528" cy="400110"/>
          </a:xfrm>
          <a:prstGeom prst="rect">
            <a:avLst/>
          </a:prstGeom>
          <a:noFill/>
        </p:spPr>
        <p:txBody>
          <a:bodyPr wrap="none" rtlCol="0">
            <a:spAutoFit/>
          </a:bodyPr>
          <a:lstStyle/>
          <a:p>
            <a:r>
              <a:rPr lang="en-US" sz="1000" b="1" dirty="0" smtClean="0"/>
              <a:t>1/12</a:t>
            </a:r>
          </a:p>
          <a:p>
            <a:pPr algn="ctr"/>
            <a:r>
              <a:rPr lang="en-US" sz="1000" b="1" dirty="0" smtClean="0"/>
              <a:t>6.8</a:t>
            </a:r>
            <a:endParaRPr lang="en-US" sz="1000" b="1" dirty="0"/>
          </a:p>
        </p:txBody>
      </p:sp>
      <p:sp>
        <p:nvSpPr>
          <p:cNvPr id="88" name="TextBox 87"/>
          <p:cNvSpPr txBox="1"/>
          <p:nvPr/>
        </p:nvSpPr>
        <p:spPr>
          <a:xfrm>
            <a:off x="8349830" y="2119142"/>
            <a:ext cx="431528" cy="400110"/>
          </a:xfrm>
          <a:prstGeom prst="rect">
            <a:avLst/>
          </a:prstGeom>
          <a:noFill/>
        </p:spPr>
        <p:txBody>
          <a:bodyPr wrap="none" rtlCol="0">
            <a:spAutoFit/>
          </a:bodyPr>
          <a:lstStyle/>
          <a:p>
            <a:r>
              <a:rPr lang="en-US" sz="1000" b="1" dirty="0" smtClean="0"/>
              <a:t>1/18</a:t>
            </a:r>
          </a:p>
          <a:p>
            <a:pPr algn="ctr"/>
            <a:r>
              <a:rPr lang="en-US" sz="1000" b="1" dirty="0" smtClean="0"/>
              <a:t>7.2</a:t>
            </a:r>
            <a:endParaRPr lang="en-US" sz="1000" b="1" dirty="0"/>
          </a:p>
        </p:txBody>
      </p:sp>
      <p:sp>
        <p:nvSpPr>
          <p:cNvPr id="89" name="TextBox 88"/>
          <p:cNvSpPr txBox="1"/>
          <p:nvPr/>
        </p:nvSpPr>
        <p:spPr>
          <a:xfrm>
            <a:off x="8194116" y="980759"/>
            <a:ext cx="933269" cy="553998"/>
          </a:xfrm>
          <a:prstGeom prst="rect">
            <a:avLst/>
          </a:prstGeom>
          <a:noFill/>
        </p:spPr>
        <p:txBody>
          <a:bodyPr wrap="none" rtlCol="0">
            <a:spAutoFit/>
          </a:bodyPr>
          <a:lstStyle/>
          <a:p>
            <a:pPr algn="ctr"/>
            <a:r>
              <a:rPr lang="en-US" sz="1000" b="1" dirty="0" smtClean="0"/>
              <a:t>Post Solar </a:t>
            </a:r>
          </a:p>
          <a:p>
            <a:pPr algn="ctr"/>
            <a:r>
              <a:rPr lang="en-US" sz="1000" b="1" dirty="0" smtClean="0"/>
              <a:t>Conjunction</a:t>
            </a:r>
          </a:p>
          <a:p>
            <a:pPr algn="ctr"/>
            <a:r>
              <a:rPr lang="en-US" sz="1000" b="1" dirty="0" smtClean="0"/>
              <a:t>Assessment</a:t>
            </a:r>
            <a:endParaRPr lang="en-US" sz="1000" b="1" dirty="0"/>
          </a:p>
        </p:txBody>
      </p:sp>
      <p:sp>
        <p:nvSpPr>
          <p:cNvPr id="90" name="AutoShape 64"/>
          <p:cNvSpPr>
            <a:spLocks noChangeArrowheads="1"/>
          </p:cNvSpPr>
          <p:nvPr/>
        </p:nvSpPr>
        <p:spPr bwMode="auto">
          <a:xfrm>
            <a:off x="8687666" y="1474555"/>
            <a:ext cx="204788" cy="182562"/>
          </a:xfrm>
          <a:prstGeom prst="triangle">
            <a:avLst>
              <a:gd name="adj" fmla="val 50000"/>
            </a:avLst>
          </a:prstGeom>
          <a:solidFill>
            <a:srgbClr val="F6B80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TextBox 92"/>
          <p:cNvSpPr txBox="1"/>
          <p:nvPr/>
        </p:nvSpPr>
        <p:spPr>
          <a:xfrm>
            <a:off x="157350" y="3066613"/>
            <a:ext cx="867545" cy="276999"/>
          </a:xfrm>
          <a:prstGeom prst="rect">
            <a:avLst/>
          </a:prstGeom>
          <a:noFill/>
        </p:spPr>
        <p:txBody>
          <a:bodyPr wrap="none" rtlCol="0">
            <a:spAutoFit/>
          </a:bodyPr>
          <a:lstStyle/>
          <a:p>
            <a:r>
              <a:rPr lang="en-US" sz="1200" b="1" dirty="0" smtClean="0"/>
              <a:t>Activities</a:t>
            </a:r>
            <a:endParaRPr lang="en-US" sz="1200" b="1" dirty="0"/>
          </a:p>
        </p:txBody>
      </p:sp>
      <p:sp>
        <p:nvSpPr>
          <p:cNvPr id="94" name="TextBox 93"/>
          <p:cNvSpPr txBox="1"/>
          <p:nvPr/>
        </p:nvSpPr>
        <p:spPr>
          <a:xfrm>
            <a:off x="1273924" y="2454008"/>
            <a:ext cx="1535998" cy="246221"/>
          </a:xfrm>
          <a:prstGeom prst="rect">
            <a:avLst/>
          </a:prstGeom>
          <a:noFill/>
        </p:spPr>
        <p:txBody>
          <a:bodyPr wrap="none" rtlCol="0">
            <a:spAutoFit/>
          </a:bodyPr>
          <a:lstStyle/>
          <a:p>
            <a:pPr algn="ctr"/>
            <a:r>
              <a:rPr lang="en-US" sz="1000" b="1" dirty="0" smtClean="0"/>
              <a:t>Load </a:t>
            </a:r>
            <a:r>
              <a:rPr lang="en-US" sz="1000" b="1" dirty="0"/>
              <a:t>C&amp;DH </a:t>
            </a:r>
            <a:r>
              <a:rPr lang="en-US" sz="1000" b="1" dirty="0" smtClean="0"/>
              <a:t>FSW 3.2.4</a:t>
            </a:r>
            <a:endParaRPr lang="en-US" sz="1000" b="1" dirty="0"/>
          </a:p>
        </p:txBody>
      </p:sp>
      <p:sp>
        <p:nvSpPr>
          <p:cNvPr id="97" name="AutoShape 64"/>
          <p:cNvSpPr>
            <a:spLocks noChangeArrowheads="1"/>
          </p:cNvSpPr>
          <p:nvPr/>
        </p:nvSpPr>
        <p:spPr bwMode="auto">
          <a:xfrm>
            <a:off x="1102295" y="2485838"/>
            <a:ext cx="204788" cy="182562"/>
          </a:xfrm>
          <a:prstGeom prst="triangle">
            <a:avLst>
              <a:gd name="adj" fmla="val 50000"/>
            </a:avLst>
          </a:prstGeom>
          <a:solidFill>
            <a:srgbClr val="F6B80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AutoShape 64"/>
          <p:cNvSpPr>
            <a:spLocks noChangeArrowheads="1"/>
          </p:cNvSpPr>
          <p:nvPr/>
        </p:nvSpPr>
        <p:spPr bwMode="auto">
          <a:xfrm>
            <a:off x="1362706" y="2854118"/>
            <a:ext cx="204788" cy="182562"/>
          </a:xfrm>
          <a:prstGeom prst="triangle">
            <a:avLst>
              <a:gd name="adj" fmla="val 50000"/>
            </a:avLst>
          </a:prstGeom>
          <a:solidFill>
            <a:srgbClr val="F6B80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AutoShape 64"/>
          <p:cNvSpPr>
            <a:spLocks noChangeArrowheads="1"/>
          </p:cNvSpPr>
          <p:nvPr/>
        </p:nvSpPr>
        <p:spPr bwMode="auto">
          <a:xfrm>
            <a:off x="1226581" y="2668400"/>
            <a:ext cx="204788" cy="182562"/>
          </a:xfrm>
          <a:prstGeom prst="triangle">
            <a:avLst>
              <a:gd name="adj" fmla="val 50000"/>
            </a:avLst>
          </a:prstGeom>
          <a:solidFill>
            <a:srgbClr val="F6B80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TextBox 100"/>
          <p:cNvSpPr txBox="1"/>
          <p:nvPr/>
        </p:nvSpPr>
        <p:spPr>
          <a:xfrm>
            <a:off x="1415418" y="2636570"/>
            <a:ext cx="1220206" cy="246221"/>
          </a:xfrm>
          <a:prstGeom prst="rect">
            <a:avLst/>
          </a:prstGeom>
          <a:noFill/>
        </p:spPr>
        <p:txBody>
          <a:bodyPr wrap="none" rtlCol="0">
            <a:spAutoFit/>
          </a:bodyPr>
          <a:lstStyle/>
          <a:p>
            <a:pPr algn="ctr"/>
            <a:r>
              <a:rPr lang="en-US" sz="1000" b="1" dirty="0" smtClean="0"/>
              <a:t>Load Parameters</a:t>
            </a:r>
            <a:endParaRPr lang="en-US" sz="1000" b="1" dirty="0"/>
          </a:p>
        </p:txBody>
      </p:sp>
      <p:sp>
        <p:nvSpPr>
          <p:cNvPr id="103" name="AutoShape 119"/>
          <p:cNvSpPr>
            <a:spLocks noChangeArrowheads="1"/>
          </p:cNvSpPr>
          <p:nvPr/>
        </p:nvSpPr>
        <p:spPr bwMode="auto">
          <a:xfrm>
            <a:off x="2618573" y="3422329"/>
            <a:ext cx="200025" cy="209550"/>
          </a:xfrm>
          <a:prstGeom prst="diamond">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09" name="Straight Connector 108"/>
          <p:cNvCxnSpPr/>
          <p:nvPr/>
        </p:nvCxnSpPr>
        <p:spPr>
          <a:xfrm flipH="1">
            <a:off x="3332933" y="2473547"/>
            <a:ext cx="42478" cy="3595441"/>
          </a:xfrm>
          <a:prstGeom prst="line">
            <a:avLst/>
          </a:prstGeom>
          <a:ln w="3175">
            <a:prstDash val="sysDot"/>
            <a:tailEnd type="none" w="med" len="lg"/>
          </a:ln>
        </p:spPr>
        <p:style>
          <a:lnRef idx="1">
            <a:schemeClr val="dk1"/>
          </a:lnRef>
          <a:fillRef idx="0">
            <a:schemeClr val="dk1"/>
          </a:fillRef>
          <a:effectRef idx="0">
            <a:schemeClr val="dk1"/>
          </a:effectRef>
          <a:fontRef idx="minor">
            <a:schemeClr val="tx1"/>
          </a:fontRef>
        </p:style>
      </p:cxnSp>
      <p:cxnSp>
        <p:nvCxnSpPr>
          <p:cNvPr id="110" name="Straight Connector 109"/>
          <p:cNvCxnSpPr/>
          <p:nvPr/>
        </p:nvCxnSpPr>
        <p:spPr>
          <a:xfrm>
            <a:off x="3228849" y="2485352"/>
            <a:ext cx="1760" cy="3598936"/>
          </a:xfrm>
          <a:prstGeom prst="line">
            <a:avLst/>
          </a:prstGeom>
          <a:ln w="0">
            <a:prstDash val="sysDot"/>
            <a:tailEnd type="none" w="med" len="lg"/>
          </a:ln>
        </p:spPr>
        <p:style>
          <a:lnRef idx="1">
            <a:schemeClr val="dk1"/>
          </a:lnRef>
          <a:fillRef idx="0">
            <a:schemeClr val="dk1"/>
          </a:fillRef>
          <a:effectRef idx="0">
            <a:schemeClr val="dk1"/>
          </a:effectRef>
          <a:fontRef idx="minor">
            <a:schemeClr val="tx1"/>
          </a:fontRef>
        </p:style>
      </p:cxnSp>
      <p:cxnSp>
        <p:nvCxnSpPr>
          <p:cNvPr id="111" name="Straight Connector 110"/>
          <p:cNvCxnSpPr/>
          <p:nvPr/>
        </p:nvCxnSpPr>
        <p:spPr>
          <a:xfrm>
            <a:off x="8331381" y="2504596"/>
            <a:ext cx="0" cy="3560447"/>
          </a:xfrm>
          <a:prstGeom prst="line">
            <a:avLst/>
          </a:prstGeom>
          <a:ln w="3175">
            <a:prstDash val="sysDot"/>
            <a:tailEnd type="none" w="med" len="lg"/>
          </a:ln>
        </p:spPr>
        <p:style>
          <a:lnRef idx="1">
            <a:schemeClr val="dk1"/>
          </a:lnRef>
          <a:fillRef idx="0">
            <a:schemeClr val="dk1"/>
          </a:fillRef>
          <a:effectRef idx="0">
            <a:schemeClr val="dk1"/>
          </a:effectRef>
          <a:fontRef idx="minor">
            <a:schemeClr val="tx1"/>
          </a:fontRef>
        </p:style>
      </p:cxnSp>
      <p:cxnSp>
        <p:nvCxnSpPr>
          <p:cNvPr id="112" name="Straight Connector 111"/>
          <p:cNvCxnSpPr/>
          <p:nvPr/>
        </p:nvCxnSpPr>
        <p:spPr>
          <a:xfrm>
            <a:off x="8462385" y="2481763"/>
            <a:ext cx="0" cy="3542744"/>
          </a:xfrm>
          <a:prstGeom prst="line">
            <a:avLst/>
          </a:prstGeom>
          <a:ln w="3175">
            <a:prstDash val="sysDot"/>
            <a:tailEnd type="none" w="med" len="lg"/>
          </a:ln>
        </p:spPr>
        <p:style>
          <a:lnRef idx="1">
            <a:schemeClr val="dk1"/>
          </a:lnRef>
          <a:fillRef idx="0">
            <a:schemeClr val="dk1"/>
          </a:fillRef>
          <a:effectRef idx="0">
            <a:schemeClr val="dk1"/>
          </a:effectRef>
          <a:fontRef idx="minor">
            <a:schemeClr val="tx1"/>
          </a:fontRef>
        </p:style>
      </p:cxnSp>
      <p:sp>
        <p:nvSpPr>
          <p:cNvPr id="113" name="AutoShape 64"/>
          <p:cNvSpPr>
            <a:spLocks noChangeArrowheads="1"/>
          </p:cNvSpPr>
          <p:nvPr/>
        </p:nvSpPr>
        <p:spPr bwMode="auto">
          <a:xfrm>
            <a:off x="3138461" y="3522892"/>
            <a:ext cx="204788" cy="182562"/>
          </a:xfrm>
          <a:prstGeom prst="triangle">
            <a:avLst>
              <a:gd name="adj" fmla="val 50000"/>
            </a:avLst>
          </a:prstGeom>
          <a:solidFill>
            <a:srgbClr val="F6B80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TextBox 113"/>
          <p:cNvSpPr txBox="1"/>
          <p:nvPr/>
        </p:nvSpPr>
        <p:spPr>
          <a:xfrm>
            <a:off x="3375411" y="3451988"/>
            <a:ext cx="1649811" cy="400110"/>
          </a:xfrm>
          <a:prstGeom prst="rect">
            <a:avLst/>
          </a:prstGeom>
          <a:noFill/>
        </p:spPr>
        <p:txBody>
          <a:bodyPr wrap="none" rtlCol="0">
            <a:spAutoFit/>
          </a:bodyPr>
          <a:lstStyle/>
          <a:p>
            <a:pPr algn="ctr"/>
            <a:r>
              <a:rPr lang="en-US" sz="1000" b="1" dirty="0" smtClean="0"/>
              <a:t>Instrument Power Down</a:t>
            </a:r>
          </a:p>
          <a:p>
            <a:pPr algn="ctr"/>
            <a:r>
              <a:rPr lang="en-US" sz="1000" b="1" dirty="0" smtClean="0"/>
              <a:t>&amp; SSR Reconfiguration</a:t>
            </a:r>
            <a:endParaRPr lang="en-US" sz="1000" b="1" dirty="0"/>
          </a:p>
        </p:txBody>
      </p:sp>
      <p:sp>
        <p:nvSpPr>
          <p:cNvPr id="115" name="AutoShape 64"/>
          <p:cNvSpPr>
            <a:spLocks noChangeArrowheads="1"/>
          </p:cNvSpPr>
          <p:nvPr/>
        </p:nvSpPr>
        <p:spPr bwMode="auto">
          <a:xfrm>
            <a:off x="3187167" y="3873717"/>
            <a:ext cx="204788" cy="182562"/>
          </a:xfrm>
          <a:prstGeom prst="triangle">
            <a:avLst>
              <a:gd name="adj" fmla="val 50000"/>
            </a:avLst>
          </a:prstGeom>
          <a:solidFill>
            <a:srgbClr val="F6B80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TextBox 115"/>
          <p:cNvSpPr txBox="1"/>
          <p:nvPr/>
        </p:nvSpPr>
        <p:spPr>
          <a:xfrm>
            <a:off x="3504959" y="3873717"/>
            <a:ext cx="1234633" cy="246221"/>
          </a:xfrm>
          <a:prstGeom prst="rect">
            <a:avLst/>
          </a:prstGeom>
          <a:noFill/>
        </p:spPr>
        <p:txBody>
          <a:bodyPr wrap="none" rtlCol="0">
            <a:spAutoFit/>
          </a:bodyPr>
          <a:lstStyle/>
          <a:p>
            <a:pPr algn="ctr"/>
            <a:r>
              <a:rPr lang="en-US" sz="1000" b="1" dirty="0" smtClean="0"/>
              <a:t>Rehearse w/ DSN</a:t>
            </a:r>
            <a:endParaRPr lang="en-US" sz="1000" b="1" dirty="0"/>
          </a:p>
        </p:txBody>
      </p:sp>
      <p:sp>
        <p:nvSpPr>
          <p:cNvPr id="117" name="AutoShape 119"/>
          <p:cNvSpPr>
            <a:spLocks noChangeArrowheads="1"/>
          </p:cNvSpPr>
          <p:nvPr/>
        </p:nvSpPr>
        <p:spPr bwMode="auto">
          <a:xfrm>
            <a:off x="4025328" y="2689784"/>
            <a:ext cx="200025" cy="209550"/>
          </a:xfrm>
          <a:prstGeom prst="diamond">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TextBox 117"/>
          <p:cNvSpPr txBox="1"/>
          <p:nvPr/>
        </p:nvSpPr>
        <p:spPr>
          <a:xfrm>
            <a:off x="4909971" y="2548843"/>
            <a:ext cx="1430200" cy="553998"/>
          </a:xfrm>
          <a:prstGeom prst="rect">
            <a:avLst/>
          </a:prstGeom>
          <a:noFill/>
        </p:spPr>
        <p:txBody>
          <a:bodyPr wrap="none" rtlCol="0">
            <a:spAutoFit/>
          </a:bodyPr>
          <a:lstStyle/>
          <a:p>
            <a:pPr algn="ctr"/>
            <a:r>
              <a:rPr lang="en-US" sz="1000" b="1" dirty="0" smtClean="0"/>
              <a:t>Solar Conjunction</a:t>
            </a:r>
          </a:p>
          <a:p>
            <a:pPr algn="ctr"/>
            <a:r>
              <a:rPr lang="en-US" sz="1000" b="1" dirty="0" smtClean="0"/>
              <a:t>No Communications</a:t>
            </a:r>
          </a:p>
          <a:p>
            <a:pPr algn="ctr"/>
            <a:r>
              <a:rPr lang="en-US" sz="1000" b="1" dirty="0" smtClean="0"/>
              <a:t>(60 </a:t>
            </a:r>
            <a:r>
              <a:rPr lang="en-US" sz="1000" b="1" dirty="0"/>
              <a:t>days</a:t>
            </a:r>
            <a:r>
              <a:rPr lang="en-US" sz="1000" b="1" dirty="0" smtClean="0"/>
              <a:t>)</a:t>
            </a:r>
            <a:endParaRPr lang="en-US" sz="1000" b="1" dirty="0"/>
          </a:p>
        </p:txBody>
      </p:sp>
      <p:sp>
        <p:nvSpPr>
          <p:cNvPr id="119" name="AutoShape 119"/>
          <p:cNvSpPr>
            <a:spLocks noChangeArrowheads="1"/>
          </p:cNvSpPr>
          <p:nvPr/>
        </p:nvSpPr>
        <p:spPr bwMode="auto">
          <a:xfrm>
            <a:off x="4718876" y="2690931"/>
            <a:ext cx="200025" cy="209550"/>
          </a:xfrm>
          <a:prstGeom prst="diamond">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21" name="Straight Arrow Connector 120"/>
          <p:cNvCxnSpPr>
            <a:stCxn id="117" idx="3"/>
            <a:endCxn id="119" idx="1"/>
          </p:cNvCxnSpPr>
          <p:nvPr/>
        </p:nvCxnSpPr>
        <p:spPr>
          <a:xfrm>
            <a:off x="4225353" y="2794559"/>
            <a:ext cx="493523" cy="1147"/>
          </a:xfrm>
          <a:prstGeom prst="straightConnector1">
            <a:avLst/>
          </a:prstGeom>
          <a:ln>
            <a:headEnd type="stealth" w="lg" len="lg"/>
            <a:tailEnd type="stealth" w="lg" len="lg"/>
          </a:ln>
        </p:spPr>
        <p:style>
          <a:lnRef idx="1">
            <a:schemeClr val="dk1"/>
          </a:lnRef>
          <a:fillRef idx="0">
            <a:schemeClr val="dk1"/>
          </a:fillRef>
          <a:effectRef idx="0">
            <a:schemeClr val="dk1"/>
          </a:effectRef>
          <a:fontRef idx="minor">
            <a:schemeClr val="tx1"/>
          </a:fontRef>
        </p:style>
      </p:cxnSp>
      <p:sp>
        <p:nvSpPr>
          <p:cNvPr id="124" name="AutoShape 64"/>
          <p:cNvSpPr>
            <a:spLocks noChangeArrowheads="1"/>
          </p:cNvSpPr>
          <p:nvPr/>
        </p:nvSpPr>
        <p:spPr bwMode="auto">
          <a:xfrm>
            <a:off x="8228987" y="3022550"/>
            <a:ext cx="204788" cy="182562"/>
          </a:xfrm>
          <a:prstGeom prst="triangle">
            <a:avLst>
              <a:gd name="adj" fmla="val 50000"/>
            </a:avLst>
          </a:prstGeom>
          <a:solidFill>
            <a:srgbClr val="F6B80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AutoShape 64"/>
          <p:cNvSpPr>
            <a:spLocks noChangeArrowheads="1"/>
          </p:cNvSpPr>
          <p:nvPr/>
        </p:nvSpPr>
        <p:spPr bwMode="auto">
          <a:xfrm>
            <a:off x="8362572" y="3415225"/>
            <a:ext cx="204788" cy="182562"/>
          </a:xfrm>
          <a:prstGeom prst="triangle">
            <a:avLst>
              <a:gd name="adj" fmla="val 50000"/>
            </a:avLst>
          </a:prstGeom>
          <a:solidFill>
            <a:srgbClr val="F6B80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TextBox 126"/>
          <p:cNvSpPr txBox="1"/>
          <p:nvPr/>
        </p:nvSpPr>
        <p:spPr>
          <a:xfrm>
            <a:off x="6931798" y="3328774"/>
            <a:ext cx="1457450" cy="400110"/>
          </a:xfrm>
          <a:prstGeom prst="rect">
            <a:avLst/>
          </a:prstGeom>
          <a:noFill/>
        </p:spPr>
        <p:txBody>
          <a:bodyPr wrap="none" rtlCol="0">
            <a:spAutoFit/>
          </a:bodyPr>
          <a:lstStyle/>
          <a:p>
            <a:pPr algn="ctr"/>
            <a:r>
              <a:rPr lang="en-US" sz="1000" b="1" dirty="0" smtClean="0"/>
              <a:t>Instrument Power on</a:t>
            </a:r>
          </a:p>
          <a:p>
            <a:pPr algn="ctr"/>
            <a:r>
              <a:rPr lang="en-US" sz="1000" b="1" dirty="0" smtClean="0"/>
              <a:t>&amp; </a:t>
            </a:r>
            <a:r>
              <a:rPr lang="en-US" sz="1000" b="1" dirty="0" err="1" smtClean="0"/>
              <a:t>Recommissioning</a:t>
            </a:r>
            <a:endParaRPr lang="en-US" sz="1000" b="1" dirty="0"/>
          </a:p>
        </p:txBody>
      </p:sp>
      <p:sp>
        <p:nvSpPr>
          <p:cNvPr id="128" name="AutoShape 64"/>
          <p:cNvSpPr>
            <a:spLocks noChangeArrowheads="1"/>
          </p:cNvSpPr>
          <p:nvPr/>
        </p:nvSpPr>
        <p:spPr bwMode="auto">
          <a:xfrm>
            <a:off x="8656337" y="3790237"/>
            <a:ext cx="204788" cy="182562"/>
          </a:xfrm>
          <a:prstGeom prst="triangle">
            <a:avLst>
              <a:gd name="adj" fmla="val 50000"/>
            </a:avLst>
          </a:prstGeom>
          <a:solidFill>
            <a:srgbClr val="F6B80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 name="TextBox 128"/>
          <p:cNvSpPr txBox="1"/>
          <p:nvPr/>
        </p:nvSpPr>
        <p:spPr>
          <a:xfrm>
            <a:off x="7456328" y="3758408"/>
            <a:ext cx="1173719" cy="246221"/>
          </a:xfrm>
          <a:prstGeom prst="rect">
            <a:avLst/>
          </a:prstGeom>
          <a:noFill/>
        </p:spPr>
        <p:txBody>
          <a:bodyPr wrap="none" rtlCol="0">
            <a:spAutoFit/>
          </a:bodyPr>
          <a:lstStyle/>
          <a:p>
            <a:pPr algn="ctr"/>
            <a:r>
              <a:rPr lang="en-US" sz="1000" b="1" dirty="0" smtClean="0"/>
              <a:t>HGA Calibration</a:t>
            </a:r>
            <a:endParaRPr lang="en-US" sz="1000" b="1" dirty="0"/>
          </a:p>
        </p:txBody>
      </p:sp>
      <p:sp>
        <p:nvSpPr>
          <p:cNvPr id="130" name="TextBox 129"/>
          <p:cNvSpPr txBox="1"/>
          <p:nvPr/>
        </p:nvSpPr>
        <p:spPr>
          <a:xfrm>
            <a:off x="147641" y="4263278"/>
            <a:ext cx="673582" cy="461665"/>
          </a:xfrm>
          <a:prstGeom prst="rect">
            <a:avLst/>
          </a:prstGeom>
          <a:noFill/>
        </p:spPr>
        <p:txBody>
          <a:bodyPr wrap="none" rtlCol="0">
            <a:spAutoFit/>
          </a:bodyPr>
          <a:lstStyle/>
          <a:p>
            <a:pPr algn="ctr"/>
            <a:r>
              <a:rPr lang="en-US" sz="1200" b="1" dirty="0" smtClean="0"/>
              <a:t>S/C </a:t>
            </a:r>
          </a:p>
          <a:p>
            <a:pPr algn="ctr"/>
            <a:r>
              <a:rPr lang="en-US" sz="1200" b="1" dirty="0" err="1" smtClean="0"/>
              <a:t>Config</a:t>
            </a:r>
            <a:endParaRPr lang="en-US" sz="1200" b="1" dirty="0"/>
          </a:p>
        </p:txBody>
      </p:sp>
      <p:sp>
        <p:nvSpPr>
          <p:cNvPr id="131" name="TextBox 130"/>
          <p:cNvSpPr txBox="1"/>
          <p:nvPr/>
        </p:nvSpPr>
        <p:spPr>
          <a:xfrm>
            <a:off x="2671998" y="4368581"/>
            <a:ext cx="652743" cy="338554"/>
          </a:xfrm>
          <a:prstGeom prst="rect">
            <a:avLst/>
          </a:prstGeom>
          <a:noFill/>
        </p:spPr>
        <p:txBody>
          <a:bodyPr wrap="none" rtlCol="0">
            <a:spAutoFit/>
          </a:bodyPr>
          <a:lstStyle/>
          <a:p>
            <a:pPr algn="ctr"/>
            <a:r>
              <a:rPr lang="en-US" sz="800" b="1" dirty="0" smtClean="0"/>
              <a:t>3 axis &amp;</a:t>
            </a:r>
          </a:p>
          <a:p>
            <a:pPr algn="ctr"/>
            <a:r>
              <a:rPr lang="en-US" sz="800" b="1" dirty="0" smtClean="0"/>
              <a:t> Op Mode</a:t>
            </a:r>
            <a:endParaRPr lang="en-US" sz="800" b="1" dirty="0"/>
          </a:p>
        </p:txBody>
      </p:sp>
      <p:sp>
        <p:nvSpPr>
          <p:cNvPr id="135" name="TextBox 134"/>
          <p:cNvSpPr txBox="1"/>
          <p:nvPr/>
        </p:nvSpPr>
        <p:spPr>
          <a:xfrm>
            <a:off x="2446196" y="4135005"/>
            <a:ext cx="503664" cy="215444"/>
          </a:xfrm>
          <a:prstGeom prst="rect">
            <a:avLst/>
          </a:prstGeom>
          <a:noFill/>
        </p:spPr>
        <p:txBody>
          <a:bodyPr wrap="none" rtlCol="0">
            <a:spAutoFit/>
          </a:bodyPr>
          <a:lstStyle/>
          <a:p>
            <a:pPr algn="ctr"/>
            <a:r>
              <a:rPr lang="en-US" sz="800" b="1" dirty="0" smtClean="0"/>
              <a:t>Rotate</a:t>
            </a:r>
            <a:endParaRPr lang="en-US" sz="800" b="1" dirty="0"/>
          </a:p>
        </p:txBody>
      </p:sp>
      <p:sp>
        <p:nvSpPr>
          <p:cNvPr id="136" name="TextBox 135"/>
          <p:cNvSpPr txBox="1"/>
          <p:nvPr/>
        </p:nvSpPr>
        <p:spPr>
          <a:xfrm>
            <a:off x="1226581" y="4385222"/>
            <a:ext cx="1249061" cy="246221"/>
          </a:xfrm>
          <a:prstGeom prst="rect">
            <a:avLst/>
          </a:prstGeom>
          <a:noFill/>
        </p:spPr>
        <p:txBody>
          <a:bodyPr wrap="none" rtlCol="0">
            <a:spAutoFit/>
          </a:bodyPr>
          <a:lstStyle/>
          <a:p>
            <a:pPr algn="ctr"/>
            <a:r>
              <a:rPr lang="en-US" sz="1000" b="1" dirty="0" smtClean="0"/>
              <a:t>3 axis &amp; Op Mode</a:t>
            </a:r>
            <a:endParaRPr lang="en-US" sz="1000" b="1" dirty="0"/>
          </a:p>
        </p:txBody>
      </p:sp>
      <p:sp>
        <p:nvSpPr>
          <p:cNvPr id="138" name="Rectangle 137"/>
          <p:cNvSpPr/>
          <p:nvPr/>
        </p:nvSpPr>
        <p:spPr>
          <a:xfrm>
            <a:off x="2637318" y="4364944"/>
            <a:ext cx="134813" cy="319887"/>
          </a:xfrm>
          <a:prstGeom prst="rect">
            <a:avLst/>
          </a:prstGeom>
          <a:solidFill>
            <a:schemeClr val="accent1">
              <a:lumMod val="60000"/>
              <a:lumOff val="4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8" name="Straight Connector 147"/>
          <p:cNvCxnSpPr/>
          <p:nvPr/>
        </p:nvCxnSpPr>
        <p:spPr>
          <a:xfrm>
            <a:off x="4831058" y="4377010"/>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sp>
        <p:nvSpPr>
          <p:cNvPr id="152" name="TextBox 151"/>
          <p:cNvSpPr txBox="1"/>
          <p:nvPr/>
        </p:nvSpPr>
        <p:spPr>
          <a:xfrm>
            <a:off x="5713996" y="4273375"/>
            <a:ext cx="1059906" cy="553998"/>
          </a:xfrm>
          <a:prstGeom prst="rect">
            <a:avLst/>
          </a:prstGeom>
          <a:noFill/>
        </p:spPr>
        <p:txBody>
          <a:bodyPr wrap="none" rtlCol="0">
            <a:spAutoFit/>
          </a:bodyPr>
          <a:lstStyle/>
          <a:p>
            <a:pPr algn="ctr"/>
            <a:r>
              <a:rPr lang="en-US" sz="1000" b="1" dirty="0" smtClean="0"/>
              <a:t>3 axis &amp;</a:t>
            </a:r>
          </a:p>
          <a:p>
            <a:pPr algn="ctr"/>
            <a:r>
              <a:rPr lang="en-US" sz="1000" b="1" dirty="0" smtClean="0"/>
              <a:t>Standby Mode</a:t>
            </a:r>
          </a:p>
          <a:p>
            <a:pPr algn="ctr"/>
            <a:r>
              <a:rPr lang="en-US" sz="1000" b="1" dirty="0" smtClean="0"/>
              <a:t>(295 days)</a:t>
            </a:r>
            <a:endParaRPr lang="en-US" sz="1000" b="1" dirty="0"/>
          </a:p>
        </p:txBody>
      </p:sp>
      <p:cxnSp>
        <p:nvCxnSpPr>
          <p:cNvPr id="153" name="Straight Arrow Connector 152"/>
          <p:cNvCxnSpPr/>
          <p:nvPr/>
        </p:nvCxnSpPr>
        <p:spPr>
          <a:xfrm>
            <a:off x="7315008" y="4506344"/>
            <a:ext cx="1007357"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54" name="Straight Arrow Connector 153"/>
          <p:cNvCxnSpPr/>
          <p:nvPr/>
        </p:nvCxnSpPr>
        <p:spPr>
          <a:xfrm>
            <a:off x="4826275" y="4501414"/>
            <a:ext cx="503050" cy="833"/>
          </a:xfrm>
          <a:prstGeom prst="straightConnector1">
            <a:avLst/>
          </a:prstGeom>
          <a:ln>
            <a:headEnd type="stealth" w="lg" len="lg"/>
            <a:tailEnd type="none" w="lg" len="lg"/>
          </a:ln>
        </p:spPr>
        <p:style>
          <a:lnRef idx="1">
            <a:schemeClr val="dk1"/>
          </a:lnRef>
          <a:fillRef idx="0">
            <a:schemeClr val="dk1"/>
          </a:fillRef>
          <a:effectRef idx="0">
            <a:schemeClr val="dk1"/>
          </a:effectRef>
          <a:fontRef idx="minor">
            <a:schemeClr val="tx1"/>
          </a:fontRef>
        </p:style>
      </p:cxnSp>
      <p:sp>
        <p:nvSpPr>
          <p:cNvPr id="155" name="TextBox 154"/>
          <p:cNvSpPr txBox="1"/>
          <p:nvPr/>
        </p:nvSpPr>
        <p:spPr>
          <a:xfrm>
            <a:off x="8374651" y="4335167"/>
            <a:ext cx="768159" cy="400110"/>
          </a:xfrm>
          <a:prstGeom prst="rect">
            <a:avLst/>
          </a:prstGeom>
          <a:noFill/>
        </p:spPr>
        <p:txBody>
          <a:bodyPr wrap="none" rtlCol="0">
            <a:spAutoFit/>
          </a:bodyPr>
          <a:lstStyle/>
          <a:p>
            <a:pPr algn="ctr"/>
            <a:r>
              <a:rPr lang="en-US" sz="1000" b="1" dirty="0" smtClean="0"/>
              <a:t>3 axis &amp;</a:t>
            </a:r>
          </a:p>
          <a:p>
            <a:pPr algn="ctr"/>
            <a:r>
              <a:rPr lang="en-US" sz="1000" b="1" dirty="0" smtClean="0"/>
              <a:t> Op Mode</a:t>
            </a:r>
            <a:endParaRPr lang="en-US" sz="1000" b="1" dirty="0"/>
          </a:p>
        </p:txBody>
      </p:sp>
      <p:sp>
        <p:nvSpPr>
          <p:cNvPr id="157" name="TextBox 156"/>
          <p:cNvSpPr txBox="1"/>
          <p:nvPr/>
        </p:nvSpPr>
        <p:spPr>
          <a:xfrm>
            <a:off x="289506" y="4952210"/>
            <a:ext cx="389851" cy="276999"/>
          </a:xfrm>
          <a:prstGeom prst="rect">
            <a:avLst/>
          </a:prstGeom>
          <a:noFill/>
        </p:spPr>
        <p:txBody>
          <a:bodyPr wrap="none" rtlCol="0">
            <a:spAutoFit/>
          </a:bodyPr>
          <a:lstStyle/>
          <a:p>
            <a:pPr algn="ctr"/>
            <a:r>
              <a:rPr lang="en-US" sz="1200" b="1" dirty="0" smtClean="0"/>
              <a:t>RF</a:t>
            </a:r>
            <a:endParaRPr lang="en-US" sz="1200" b="1" dirty="0"/>
          </a:p>
        </p:txBody>
      </p:sp>
      <p:sp>
        <p:nvSpPr>
          <p:cNvPr id="163" name="Rectangle 162"/>
          <p:cNvSpPr/>
          <p:nvPr/>
        </p:nvSpPr>
        <p:spPr>
          <a:xfrm>
            <a:off x="2639312" y="4967215"/>
            <a:ext cx="134813" cy="319887"/>
          </a:xfrm>
          <a:prstGeom prst="rect">
            <a:avLst/>
          </a:prstGeom>
          <a:solidFill>
            <a:schemeClr val="accent1">
              <a:lumMod val="60000"/>
              <a:lumOff val="4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0" name="TextBox 169"/>
          <p:cNvSpPr txBox="1"/>
          <p:nvPr/>
        </p:nvSpPr>
        <p:spPr>
          <a:xfrm>
            <a:off x="2719079" y="4868384"/>
            <a:ext cx="619079" cy="461665"/>
          </a:xfrm>
          <a:prstGeom prst="rect">
            <a:avLst/>
          </a:prstGeom>
          <a:noFill/>
        </p:spPr>
        <p:txBody>
          <a:bodyPr wrap="none" rtlCol="0">
            <a:spAutoFit/>
          </a:bodyPr>
          <a:lstStyle/>
          <a:p>
            <a:pPr algn="ctr"/>
            <a:r>
              <a:rPr lang="en-US" sz="800" b="1" dirty="0" smtClean="0"/>
              <a:t>HGA</a:t>
            </a:r>
          </a:p>
          <a:p>
            <a:pPr algn="ctr"/>
            <a:r>
              <a:rPr lang="en-US" sz="800" b="1" dirty="0" smtClean="0"/>
              <a:t>Nominal </a:t>
            </a:r>
          </a:p>
          <a:p>
            <a:pPr algn="ctr"/>
            <a:r>
              <a:rPr lang="en-US" sz="800" b="1" dirty="0" smtClean="0"/>
              <a:t>Rates</a:t>
            </a:r>
            <a:endParaRPr lang="en-US" sz="800" b="1" dirty="0"/>
          </a:p>
        </p:txBody>
      </p:sp>
      <p:sp>
        <p:nvSpPr>
          <p:cNvPr id="172" name="TextBox 171"/>
          <p:cNvSpPr txBox="1"/>
          <p:nvPr/>
        </p:nvSpPr>
        <p:spPr>
          <a:xfrm>
            <a:off x="2382287" y="4677003"/>
            <a:ext cx="646332" cy="338554"/>
          </a:xfrm>
          <a:prstGeom prst="rect">
            <a:avLst/>
          </a:prstGeom>
          <a:noFill/>
        </p:spPr>
        <p:txBody>
          <a:bodyPr wrap="none" rtlCol="0">
            <a:spAutoFit/>
          </a:bodyPr>
          <a:lstStyle/>
          <a:p>
            <a:pPr algn="ctr"/>
            <a:r>
              <a:rPr lang="en-US" sz="800" b="1" dirty="0"/>
              <a:t>H</a:t>
            </a:r>
            <a:r>
              <a:rPr lang="en-US" sz="800" b="1" dirty="0" smtClean="0"/>
              <a:t>GA Low</a:t>
            </a:r>
          </a:p>
          <a:p>
            <a:pPr algn="ctr"/>
            <a:r>
              <a:rPr lang="en-US" sz="800" b="1" dirty="0" smtClean="0"/>
              <a:t>Rates</a:t>
            </a:r>
            <a:endParaRPr lang="en-US" sz="800" b="1" dirty="0"/>
          </a:p>
        </p:txBody>
      </p:sp>
      <p:sp>
        <p:nvSpPr>
          <p:cNvPr id="183" name="TextBox 182"/>
          <p:cNvSpPr txBox="1"/>
          <p:nvPr/>
        </p:nvSpPr>
        <p:spPr>
          <a:xfrm>
            <a:off x="8448711" y="4847611"/>
            <a:ext cx="724878" cy="553998"/>
          </a:xfrm>
          <a:prstGeom prst="rect">
            <a:avLst/>
          </a:prstGeom>
          <a:noFill/>
        </p:spPr>
        <p:txBody>
          <a:bodyPr wrap="none" rtlCol="0">
            <a:spAutoFit/>
          </a:bodyPr>
          <a:lstStyle/>
          <a:p>
            <a:pPr algn="ctr"/>
            <a:r>
              <a:rPr lang="en-US" sz="1000" b="1" dirty="0" smtClean="0"/>
              <a:t>HGA</a:t>
            </a:r>
          </a:p>
          <a:p>
            <a:pPr algn="ctr"/>
            <a:r>
              <a:rPr lang="en-US" sz="1000" b="1" dirty="0" smtClean="0"/>
              <a:t>Nominal </a:t>
            </a:r>
          </a:p>
          <a:p>
            <a:pPr algn="ctr"/>
            <a:r>
              <a:rPr lang="en-US" sz="1000" b="1" dirty="0" smtClean="0"/>
              <a:t>Rates</a:t>
            </a:r>
            <a:endParaRPr lang="en-US" sz="1000" b="1" dirty="0"/>
          </a:p>
        </p:txBody>
      </p:sp>
      <p:sp>
        <p:nvSpPr>
          <p:cNvPr id="184" name="TextBox 183"/>
          <p:cNvSpPr txBox="1"/>
          <p:nvPr/>
        </p:nvSpPr>
        <p:spPr>
          <a:xfrm>
            <a:off x="223564" y="5607049"/>
            <a:ext cx="508474" cy="276999"/>
          </a:xfrm>
          <a:prstGeom prst="rect">
            <a:avLst/>
          </a:prstGeom>
          <a:noFill/>
        </p:spPr>
        <p:txBody>
          <a:bodyPr wrap="none" rtlCol="0">
            <a:spAutoFit/>
          </a:bodyPr>
          <a:lstStyle/>
          <a:p>
            <a:pPr algn="ctr"/>
            <a:r>
              <a:rPr lang="en-US" sz="1200" b="1" dirty="0" smtClean="0"/>
              <a:t>DSN</a:t>
            </a:r>
            <a:endParaRPr lang="en-US" sz="1200" b="1" dirty="0"/>
          </a:p>
        </p:txBody>
      </p:sp>
      <p:sp>
        <p:nvSpPr>
          <p:cNvPr id="185" name="TextBox 184"/>
          <p:cNvSpPr txBox="1"/>
          <p:nvPr/>
        </p:nvSpPr>
        <p:spPr>
          <a:xfrm>
            <a:off x="1197678" y="5646039"/>
            <a:ext cx="1135247" cy="246221"/>
          </a:xfrm>
          <a:prstGeom prst="rect">
            <a:avLst/>
          </a:prstGeom>
          <a:noFill/>
        </p:spPr>
        <p:txBody>
          <a:bodyPr wrap="none" rtlCol="0">
            <a:spAutoFit/>
          </a:bodyPr>
          <a:lstStyle/>
          <a:p>
            <a:pPr algn="ctr"/>
            <a:r>
              <a:rPr lang="en-US" sz="1000" b="1" dirty="0" smtClean="0"/>
              <a:t>Nominal Tracks</a:t>
            </a:r>
          </a:p>
        </p:txBody>
      </p:sp>
      <p:sp>
        <p:nvSpPr>
          <p:cNvPr id="186" name="Rectangle 185"/>
          <p:cNvSpPr/>
          <p:nvPr/>
        </p:nvSpPr>
        <p:spPr>
          <a:xfrm>
            <a:off x="2640936" y="5625416"/>
            <a:ext cx="134813" cy="319887"/>
          </a:xfrm>
          <a:prstGeom prst="rect">
            <a:avLst/>
          </a:prstGeom>
          <a:solidFill>
            <a:schemeClr val="accent1">
              <a:lumMod val="60000"/>
              <a:lumOff val="4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7" name="TextBox 186"/>
          <p:cNvSpPr txBox="1"/>
          <p:nvPr/>
        </p:nvSpPr>
        <p:spPr>
          <a:xfrm>
            <a:off x="2703258" y="5611982"/>
            <a:ext cx="590225" cy="338554"/>
          </a:xfrm>
          <a:prstGeom prst="rect">
            <a:avLst/>
          </a:prstGeom>
          <a:noFill/>
        </p:spPr>
        <p:txBody>
          <a:bodyPr wrap="none" rtlCol="0">
            <a:spAutoFit/>
          </a:bodyPr>
          <a:lstStyle/>
          <a:p>
            <a:pPr algn="ctr"/>
            <a:r>
              <a:rPr lang="en-US" sz="800" b="1" dirty="0" smtClean="0"/>
              <a:t>Nominal</a:t>
            </a:r>
          </a:p>
          <a:p>
            <a:pPr algn="ctr"/>
            <a:r>
              <a:rPr lang="en-US" sz="800" b="1" dirty="0" smtClean="0"/>
              <a:t>Tracks</a:t>
            </a:r>
            <a:endParaRPr lang="en-US" sz="800" b="1" dirty="0"/>
          </a:p>
        </p:txBody>
      </p:sp>
      <p:sp>
        <p:nvSpPr>
          <p:cNvPr id="189" name="TextBox 188"/>
          <p:cNvSpPr txBox="1"/>
          <p:nvPr/>
        </p:nvSpPr>
        <p:spPr>
          <a:xfrm>
            <a:off x="2341689" y="5391605"/>
            <a:ext cx="696024" cy="215444"/>
          </a:xfrm>
          <a:prstGeom prst="rect">
            <a:avLst/>
          </a:prstGeom>
          <a:noFill/>
        </p:spPr>
        <p:txBody>
          <a:bodyPr wrap="none" rtlCol="0">
            <a:spAutoFit/>
          </a:bodyPr>
          <a:lstStyle/>
          <a:p>
            <a:pPr algn="ctr"/>
            <a:r>
              <a:rPr lang="en-US" sz="800" b="1" dirty="0" smtClean="0"/>
              <a:t>70m, 3 </a:t>
            </a:r>
            <a:r>
              <a:rPr lang="en-US" sz="800" b="1" dirty="0" err="1" smtClean="0"/>
              <a:t>hrs</a:t>
            </a:r>
            <a:endParaRPr lang="en-US" sz="800" b="1" dirty="0"/>
          </a:p>
        </p:txBody>
      </p:sp>
      <p:sp>
        <p:nvSpPr>
          <p:cNvPr id="190" name="TextBox 189"/>
          <p:cNvSpPr txBox="1"/>
          <p:nvPr/>
        </p:nvSpPr>
        <p:spPr>
          <a:xfrm>
            <a:off x="3418095" y="5488871"/>
            <a:ext cx="707245" cy="461665"/>
          </a:xfrm>
          <a:prstGeom prst="rect">
            <a:avLst/>
          </a:prstGeom>
          <a:noFill/>
        </p:spPr>
        <p:txBody>
          <a:bodyPr wrap="none" rtlCol="0">
            <a:spAutoFit/>
          </a:bodyPr>
          <a:lstStyle/>
          <a:p>
            <a:pPr algn="ctr"/>
            <a:r>
              <a:rPr lang="en-US" sz="800" b="1" dirty="0" smtClean="0"/>
              <a:t>70m </a:t>
            </a:r>
          </a:p>
          <a:p>
            <a:pPr algn="ctr"/>
            <a:r>
              <a:rPr lang="en-US" sz="800" b="1" dirty="0" smtClean="0"/>
              <a:t>Daily 3 </a:t>
            </a:r>
            <a:r>
              <a:rPr lang="en-US" sz="800" b="1" dirty="0" err="1" smtClean="0"/>
              <a:t>hrs</a:t>
            </a:r>
            <a:endParaRPr lang="en-US" sz="800" b="1" dirty="0" smtClean="0"/>
          </a:p>
          <a:p>
            <a:pPr algn="ctr"/>
            <a:r>
              <a:rPr lang="en-US" sz="800" b="1" dirty="0" smtClean="0"/>
              <a:t> (64 days)</a:t>
            </a:r>
            <a:endParaRPr lang="en-US" sz="800" b="1" dirty="0"/>
          </a:p>
        </p:txBody>
      </p:sp>
      <p:sp>
        <p:nvSpPr>
          <p:cNvPr id="194" name="TextBox 193"/>
          <p:cNvSpPr txBox="1"/>
          <p:nvPr/>
        </p:nvSpPr>
        <p:spPr>
          <a:xfrm>
            <a:off x="8453434" y="5568123"/>
            <a:ext cx="724878" cy="400110"/>
          </a:xfrm>
          <a:prstGeom prst="rect">
            <a:avLst/>
          </a:prstGeom>
          <a:noFill/>
        </p:spPr>
        <p:txBody>
          <a:bodyPr wrap="none" rtlCol="0">
            <a:spAutoFit/>
          </a:bodyPr>
          <a:lstStyle/>
          <a:p>
            <a:pPr algn="ctr"/>
            <a:r>
              <a:rPr lang="en-US" sz="1000" b="1" dirty="0" smtClean="0"/>
              <a:t>Nominal </a:t>
            </a:r>
          </a:p>
          <a:p>
            <a:pPr algn="ctr"/>
            <a:r>
              <a:rPr lang="en-US" sz="1000" b="1" dirty="0" smtClean="0"/>
              <a:t>Tracks</a:t>
            </a:r>
            <a:endParaRPr lang="en-US" sz="1000" b="1" dirty="0"/>
          </a:p>
        </p:txBody>
      </p:sp>
      <p:sp>
        <p:nvSpPr>
          <p:cNvPr id="207" name="TextBox 206"/>
          <p:cNvSpPr txBox="1"/>
          <p:nvPr/>
        </p:nvSpPr>
        <p:spPr>
          <a:xfrm>
            <a:off x="4082979" y="5483910"/>
            <a:ext cx="766557" cy="707886"/>
          </a:xfrm>
          <a:prstGeom prst="rect">
            <a:avLst/>
          </a:prstGeom>
          <a:noFill/>
        </p:spPr>
        <p:txBody>
          <a:bodyPr wrap="none" rtlCol="0">
            <a:spAutoFit/>
          </a:bodyPr>
          <a:lstStyle/>
          <a:p>
            <a:pPr algn="ctr"/>
            <a:r>
              <a:rPr lang="en-US" sz="1000" b="1" dirty="0" smtClean="0"/>
              <a:t>No </a:t>
            </a:r>
          </a:p>
          <a:p>
            <a:pPr algn="ctr"/>
            <a:r>
              <a:rPr lang="en-US" sz="1000" b="1" dirty="0" smtClean="0"/>
              <a:t>Coverage</a:t>
            </a:r>
          </a:p>
          <a:p>
            <a:pPr algn="ctr"/>
            <a:r>
              <a:rPr lang="en-US" sz="1000" b="1" dirty="0" smtClean="0"/>
              <a:t>(60 </a:t>
            </a:r>
            <a:r>
              <a:rPr lang="en-US" sz="1000" b="1" dirty="0"/>
              <a:t>days)</a:t>
            </a:r>
          </a:p>
          <a:p>
            <a:pPr algn="ctr"/>
            <a:endParaRPr lang="en-US" sz="1000" b="1" dirty="0"/>
          </a:p>
        </p:txBody>
      </p:sp>
      <p:cxnSp>
        <p:nvCxnSpPr>
          <p:cNvPr id="213" name="Straight Arrow Connector 212"/>
          <p:cNvCxnSpPr/>
          <p:nvPr/>
        </p:nvCxnSpPr>
        <p:spPr>
          <a:xfrm>
            <a:off x="4843141" y="5754989"/>
            <a:ext cx="486184" cy="0"/>
          </a:xfrm>
          <a:prstGeom prst="straightConnector1">
            <a:avLst/>
          </a:prstGeom>
          <a:ln>
            <a:headEnd type="stealth" w="lg" len="lg"/>
            <a:tailEnd type="none" w="lg" len="lg"/>
          </a:ln>
        </p:spPr>
        <p:style>
          <a:lnRef idx="1">
            <a:schemeClr val="dk1"/>
          </a:lnRef>
          <a:fillRef idx="0">
            <a:schemeClr val="dk1"/>
          </a:fillRef>
          <a:effectRef idx="0">
            <a:schemeClr val="dk1"/>
          </a:effectRef>
          <a:fontRef idx="minor">
            <a:schemeClr val="tx1"/>
          </a:fontRef>
        </p:style>
      </p:cxnSp>
      <p:sp>
        <p:nvSpPr>
          <p:cNvPr id="217" name="TextBox 216"/>
          <p:cNvSpPr txBox="1"/>
          <p:nvPr/>
        </p:nvSpPr>
        <p:spPr>
          <a:xfrm>
            <a:off x="5390205" y="5633647"/>
            <a:ext cx="1813318" cy="246221"/>
          </a:xfrm>
          <a:prstGeom prst="rect">
            <a:avLst/>
          </a:prstGeom>
          <a:noFill/>
        </p:spPr>
        <p:txBody>
          <a:bodyPr wrap="none" rtlCol="0">
            <a:spAutoFit/>
          </a:bodyPr>
          <a:lstStyle/>
          <a:p>
            <a:pPr algn="ctr"/>
            <a:r>
              <a:rPr lang="en-US" sz="1000" b="1" dirty="0" smtClean="0"/>
              <a:t>70m, Daily 3 </a:t>
            </a:r>
            <a:r>
              <a:rPr lang="en-US" sz="1000" b="1" dirty="0" err="1" smtClean="0"/>
              <a:t>hrs</a:t>
            </a:r>
            <a:r>
              <a:rPr lang="en-US" sz="1000" b="1" dirty="0" smtClean="0"/>
              <a:t> (295 days)</a:t>
            </a:r>
            <a:endParaRPr lang="en-US" sz="1000" b="1" dirty="0"/>
          </a:p>
        </p:txBody>
      </p:sp>
      <p:sp>
        <p:nvSpPr>
          <p:cNvPr id="224" name="TextBox 223"/>
          <p:cNvSpPr txBox="1"/>
          <p:nvPr/>
        </p:nvSpPr>
        <p:spPr>
          <a:xfrm>
            <a:off x="1264953" y="6237437"/>
            <a:ext cx="1205779" cy="246221"/>
          </a:xfrm>
          <a:prstGeom prst="rect">
            <a:avLst/>
          </a:prstGeom>
          <a:noFill/>
        </p:spPr>
        <p:txBody>
          <a:bodyPr wrap="none" rtlCol="0">
            <a:spAutoFit/>
          </a:bodyPr>
          <a:lstStyle/>
          <a:p>
            <a:pPr algn="ctr"/>
            <a:r>
              <a:rPr lang="en-US" sz="1000" b="1" dirty="0" smtClean="0"/>
              <a:t>Nominal Science</a:t>
            </a:r>
            <a:endParaRPr lang="en-US" sz="1000" b="1" dirty="0"/>
          </a:p>
        </p:txBody>
      </p:sp>
      <p:sp>
        <p:nvSpPr>
          <p:cNvPr id="225" name="TextBox 224"/>
          <p:cNvSpPr txBox="1"/>
          <p:nvPr/>
        </p:nvSpPr>
        <p:spPr>
          <a:xfrm>
            <a:off x="-47924" y="6185491"/>
            <a:ext cx="1064715" cy="276999"/>
          </a:xfrm>
          <a:prstGeom prst="rect">
            <a:avLst/>
          </a:prstGeom>
          <a:noFill/>
        </p:spPr>
        <p:txBody>
          <a:bodyPr wrap="none" rtlCol="0">
            <a:spAutoFit/>
          </a:bodyPr>
          <a:lstStyle/>
          <a:p>
            <a:pPr algn="ctr"/>
            <a:r>
              <a:rPr lang="en-US" sz="1200" b="1" dirty="0" smtClean="0"/>
              <a:t>Instruments</a:t>
            </a:r>
            <a:endParaRPr lang="en-US" sz="1200" b="1" dirty="0"/>
          </a:p>
        </p:txBody>
      </p:sp>
      <p:sp>
        <p:nvSpPr>
          <p:cNvPr id="226" name="Rectangle 225"/>
          <p:cNvSpPr/>
          <p:nvPr/>
        </p:nvSpPr>
        <p:spPr>
          <a:xfrm>
            <a:off x="2633216" y="6186677"/>
            <a:ext cx="134813" cy="319887"/>
          </a:xfrm>
          <a:prstGeom prst="rect">
            <a:avLst/>
          </a:prstGeom>
          <a:solidFill>
            <a:schemeClr val="accent1">
              <a:lumMod val="60000"/>
              <a:lumOff val="4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7" name="TextBox 226"/>
          <p:cNvSpPr txBox="1"/>
          <p:nvPr/>
        </p:nvSpPr>
        <p:spPr>
          <a:xfrm>
            <a:off x="2704724" y="6168010"/>
            <a:ext cx="590225" cy="338554"/>
          </a:xfrm>
          <a:prstGeom prst="rect">
            <a:avLst/>
          </a:prstGeom>
          <a:noFill/>
        </p:spPr>
        <p:txBody>
          <a:bodyPr wrap="none" rtlCol="0">
            <a:spAutoFit/>
          </a:bodyPr>
          <a:lstStyle/>
          <a:p>
            <a:pPr algn="ctr"/>
            <a:r>
              <a:rPr lang="en-US" sz="800" b="1" dirty="0" smtClean="0"/>
              <a:t>Nominal</a:t>
            </a:r>
          </a:p>
          <a:p>
            <a:pPr algn="ctr"/>
            <a:r>
              <a:rPr lang="en-US" sz="800" b="1" dirty="0" smtClean="0"/>
              <a:t>Science</a:t>
            </a:r>
            <a:endParaRPr lang="en-US" sz="800" b="1" dirty="0"/>
          </a:p>
        </p:txBody>
      </p:sp>
      <p:sp>
        <p:nvSpPr>
          <p:cNvPr id="229" name="TextBox 228"/>
          <p:cNvSpPr txBox="1"/>
          <p:nvPr/>
        </p:nvSpPr>
        <p:spPr>
          <a:xfrm>
            <a:off x="2348292" y="5996702"/>
            <a:ext cx="755335" cy="215444"/>
          </a:xfrm>
          <a:prstGeom prst="rect">
            <a:avLst/>
          </a:prstGeom>
          <a:noFill/>
        </p:spPr>
        <p:txBody>
          <a:bodyPr wrap="none" rtlCol="0">
            <a:spAutoFit/>
          </a:bodyPr>
          <a:lstStyle/>
          <a:p>
            <a:pPr algn="ctr"/>
            <a:r>
              <a:rPr lang="en-US" sz="800" b="1" dirty="0" smtClean="0"/>
              <a:t>All Instr. off</a:t>
            </a:r>
            <a:endParaRPr lang="en-US" sz="800" b="1" dirty="0"/>
          </a:p>
        </p:txBody>
      </p:sp>
      <p:sp>
        <p:nvSpPr>
          <p:cNvPr id="230" name="TextBox 229"/>
          <p:cNvSpPr txBox="1"/>
          <p:nvPr/>
        </p:nvSpPr>
        <p:spPr>
          <a:xfrm>
            <a:off x="4252054" y="6216269"/>
            <a:ext cx="1872629" cy="246221"/>
          </a:xfrm>
          <a:prstGeom prst="rect">
            <a:avLst/>
          </a:prstGeom>
          <a:noFill/>
        </p:spPr>
        <p:txBody>
          <a:bodyPr wrap="none" rtlCol="0">
            <a:spAutoFit/>
          </a:bodyPr>
          <a:lstStyle/>
          <a:p>
            <a:pPr algn="ctr"/>
            <a:r>
              <a:rPr lang="en-US" sz="1000" b="1" dirty="0" smtClean="0"/>
              <a:t>Instruments Off (~432 days)</a:t>
            </a:r>
            <a:endParaRPr lang="en-US" sz="1000" b="1" dirty="0"/>
          </a:p>
        </p:txBody>
      </p:sp>
      <p:cxnSp>
        <p:nvCxnSpPr>
          <p:cNvPr id="231" name="Straight Arrow Connector 230"/>
          <p:cNvCxnSpPr>
            <a:endCxn id="234" idx="1"/>
          </p:cNvCxnSpPr>
          <p:nvPr/>
        </p:nvCxnSpPr>
        <p:spPr>
          <a:xfrm>
            <a:off x="6392675" y="6314934"/>
            <a:ext cx="2064748"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sp>
        <p:nvSpPr>
          <p:cNvPr id="234" name="TextBox 233"/>
          <p:cNvSpPr txBox="1"/>
          <p:nvPr/>
        </p:nvSpPr>
        <p:spPr>
          <a:xfrm>
            <a:off x="8457423" y="6114879"/>
            <a:ext cx="724878" cy="400110"/>
          </a:xfrm>
          <a:prstGeom prst="rect">
            <a:avLst/>
          </a:prstGeom>
          <a:noFill/>
        </p:spPr>
        <p:txBody>
          <a:bodyPr wrap="none" rtlCol="0">
            <a:spAutoFit/>
          </a:bodyPr>
          <a:lstStyle/>
          <a:p>
            <a:pPr algn="ctr"/>
            <a:r>
              <a:rPr lang="en-US" sz="1000" b="1" dirty="0" smtClean="0"/>
              <a:t>Nominal </a:t>
            </a:r>
          </a:p>
          <a:p>
            <a:pPr algn="ctr"/>
            <a:r>
              <a:rPr lang="en-US" sz="1000" b="1" dirty="0" smtClean="0"/>
              <a:t>Science</a:t>
            </a:r>
            <a:endParaRPr lang="en-US" sz="1000" b="1" dirty="0"/>
          </a:p>
        </p:txBody>
      </p:sp>
      <p:cxnSp>
        <p:nvCxnSpPr>
          <p:cNvPr id="235" name="Straight Connector 234"/>
          <p:cNvCxnSpPr/>
          <p:nvPr/>
        </p:nvCxnSpPr>
        <p:spPr>
          <a:xfrm>
            <a:off x="3230096" y="6217144"/>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237" name="Straight Arrow Connector 236"/>
          <p:cNvCxnSpPr/>
          <p:nvPr/>
        </p:nvCxnSpPr>
        <p:spPr>
          <a:xfrm>
            <a:off x="3228849" y="6342911"/>
            <a:ext cx="741005" cy="0"/>
          </a:xfrm>
          <a:prstGeom prst="straightConnector1">
            <a:avLst/>
          </a:prstGeom>
          <a:ln>
            <a:headEnd type="stealth" w="lg" len="lg"/>
            <a:tailEnd type="none" w="lg" len="lg"/>
          </a:ln>
        </p:spPr>
        <p:style>
          <a:lnRef idx="1">
            <a:schemeClr val="dk1"/>
          </a:lnRef>
          <a:fillRef idx="0">
            <a:schemeClr val="dk1"/>
          </a:fillRef>
          <a:effectRef idx="0">
            <a:schemeClr val="dk1"/>
          </a:effectRef>
          <a:fontRef idx="minor">
            <a:schemeClr val="tx1"/>
          </a:fontRef>
        </p:style>
      </p:cxnSp>
      <p:cxnSp>
        <p:nvCxnSpPr>
          <p:cNvPr id="240" name="Straight Connector 239"/>
          <p:cNvCxnSpPr/>
          <p:nvPr/>
        </p:nvCxnSpPr>
        <p:spPr>
          <a:xfrm>
            <a:off x="8464966" y="6191796"/>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sp>
        <p:nvSpPr>
          <p:cNvPr id="241" name="AutoShape 119"/>
          <p:cNvSpPr>
            <a:spLocks noChangeArrowheads="1"/>
          </p:cNvSpPr>
          <p:nvPr/>
        </p:nvSpPr>
        <p:spPr bwMode="auto">
          <a:xfrm>
            <a:off x="8235635" y="2577382"/>
            <a:ext cx="200025" cy="209550"/>
          </a:xfrm>
          <a:prstGeom prst="diamond">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 name="AutoShape 64"/>
          <p:cNvSpPr>
            <a:spLocks noChangeArrowheads="1"/>
          </p:cNvSpPr>
          <p:nvPr/>
        </p:nvSpPr>
        <p:spPr bwMode="auto">
          <a:xfrm>
            <a:off x="1765302" y="3221500"/>
            <a:ext cx="204788" cy="182562"/>
          </a:xfrm>
          <a:prstGeom prst="triangle">
            <a:avLst>
              <a:gd name="adj" fmla="val 50000"/>
            </a:avLst>
          </a:prstGeom>
          <a:solidFill>
            <a:srgbClr val="F6B80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 name="TextBox 164"/>
          <p:cNvSpPr txBox="1"/>
          <p:nvPr/>
        </p:nvSpPr>
        <p:spPr>
          <a:xfrm>
            <a:off x="1939486" y="3189670"/>
            <a:ext cx="1173719" cy="246221"/>
          </a:xfrm>
          <a:prstGeom prst="rect">
            <a:avLst/>
          </a:prstGeom>
          <a:noFill/>
        </p:spPr>
        <p:txBody>
          <a:bodyPr wrap="none" rtlCol="0">
            <a:spAutoFit/>
          </a:bodyPr>
          <a:lstStyle/>
          <a:p>
            <a:pPr algn="ctr"/>
            <a:r>
              <a:rPr lang="en-US" sz="1000" b="1" dirty="0" smtClean="0"/>
              <a:t>HGA Calibration</a:t>
            </a:r>
            <a:endParaRPr lang="en-US" sz="1000" b="1" dirty="0"/>
          </a:p>
        </p:txBody>
      </p:sp>
      <p:cxnSp>
        <p:nvCxnSpPr>
          <p:cNvPr id="173" name="Straight Connector 172"/>
          <p:cNvCxnSpPr/>
          <p:nvPr/>
        </p:nvCxnSpPr>
        <p:spPr>
          <a:xfrm>
            <a:off x="3230609" y="1878121"/>
            <a:ext cx="0" cy="262647"/>
          </a:xfrm>
          <a:prstGeom prst="line">
            <a:avLst/>
          </a:prstGeom>
          <a:ln w="22225">
            <a:tailEnd type="none" w="med" len="lg"/>
          </a:ln>
        </p:spPr>
        <p:style>
          <a:lnRef idx="1">
            <a:schemeClr val="dk1"/>
          </a:lnRef>
          <a:fillRef idx="0">
            <a:schemeClr val="dk1"/>
          </a:fillRef>
          <a:effectRef idx="0">
            <a:schemeClr val="dk1"/>
          </a:effectRef>
          <a:fontRef idx="minor">
            <a:schemeClr val="tx1"/>
          </a:fontRef>
        </p:style>
      </p:cxnSp>
      <p:cxnSp>
        <p:nvCxnSpPr>
          <p:cNvPr id="177" name="Straight Connector 176"/>
          <p:cNvCxnSpPr/>
          <p:nvPr/>
        </p:nvCxnSpPr>
        <p:spPr>
          <a:xfrm>
            <a:off x="3354172" y="1878120"/>
            <a:ext cx="0" cy="262647"/>
          </a:xfrm>
          <a:prstGeom prst="line">
            <a:avLst/>
          </a:prstGeom>
          <a:ln w="22225">
            <a:tailEnd type="none" w="med" len="lg"/>
          </a:ln>
        </p:spPr>
        <p:style>
          <a:lnRef idx="1">
            <a:schemeClr val="dk1"/>
          </a:lnRef>
          <a:fillRef idx="0">
            <a:schemeClr val="dk1"/>
          </a:fillRef>
          <a:effectRef idx="0">
            <a:schemeClr val="dk1"/>
          </a:effectRef>
          <a:fontRef idx="minor">
            <a:schemeClr val="tx1"/>
          </a:fontRef>
        </p:style>
      </p:cxnSp>
      <p:cxnSp>
        <p:nvCxnSpPr>
          <p:cNvPr id="179" name="Straight Connector 178"/>
          <p:cNvCxnSpPr>
            <a:endCxn id="83" idx="0"/>
          </p:cNvCxnSpPr>
          <p:nvPr/>
        </p:nvCxnSpPr>
        <p:spPr>
          <a:xfrm>
            <a:off x="4110514" y="1886960"/>
            <a:ext cx="0" cy="231734"/>
          </a:xfrm>
          <a:prstGeom prst="line">
            <a:avLst/>
          </a:prstGeom>
          <a:ln w="22225">
            <a:tailEnd type="none" w="med" len="lg"/>
          </a:ln>
        </p:spPr>
        <p:style>
          <a:lnRef idx="1">
            <a:schemeClr val="dk1"/>
          </a:lnRef>
          <a:fillRef idx="0">
            <a:schemeClr val="dk1"/>
          </a:fillRef>
          <a:effectRef idx="0">
            <a:schemeClr val="dk1"/>
          </a:effectRef>
          <a:fontRef idx="minor">
            <a:schemeClr val="tx1"/>
          </a:fontRef>
        </p:style>
      </p:cxnSp>
      <p:cxnSp>
        <p:nvCxnSpPr>
          <p:cNvPr id="180" name="Straight Connector 179"/>
          <p:cNvCxnSpPr/>
          <p:nvPr/>
        </p:nvCxnSpPr>
        <p:spPr>
          <a:xfrm>
            <a:off x="4421775" y="1886960"/>
            <a:ext cx="0" cy="226852"/>
          </a:xfrm>
          <a:prstGeom prst="line">
            <a:avLst/>
          </a:prstGeom>
          <a:ln w="22225">
            <a:tailEnd type="none" w="med" len="lg"/>
          </a:ln>
        </p:spPr>
        <p:style>
          <a:lnRef idx="1">
            <a:schemeClr val="dk1"/>
          </a:lnRef>
          <a:fillRef idx="0">
            <a:schemeClr val="dk1"/>
          </a:fillRef>
          <a:effectRef idx="0">
            <a:schemeClr val="dk1"/>
          </a:effectRef>
          <a:fontRef idx="minor">
            <a:schemeClr val="tx1"/>
          </a:fontRef>
        </p:style>
      </p:cxnSp>
      <p:cxnSp>
        <p:nvCxnSpPr>
          <p:cNvPr id="182" name="Straight Connector 181"/>
          <p:cNvCxnSpPr>
            <a:endCxn id="85" idx="0"/>
          </p:cNvCxnSpPr>
          <p:nvPr/>
        </p:nvCxnSpPr>
        <p:spPr>
          <a:xfrm>
            <a:off x="4806225" y="1886960"/>
            <a:ext cx="3233" cy="227979"/>
          </a:xfrm>
          <a:prstGeom prst="line">
            <a:avLst/>
          </a:prstGeom>
          <a:ln w="22225">
            <a:tailEnd type="none" w="med" len="lg"/>
          </a:ln>
        </p:spPr>
        <p:style>
          <a:lnRef idx="1">
            <a:schemeClr val="dk1"/>
          </a:lnRef>
          <a:fillRef idx="0">
            <a:schemeClr val="dk1"/>
          </a:fillRef>
          <a:effectRef idx="0">
            <a:schemeClr val="dk1"/>
          </a:effectRef>
          <a:fontRef idx="minor">
            <a:schemeClr val="tx1"/>
          </a:fontRef>
        </p:style>
      </p:cxnSp>
      <p:cxnSp>
        <p:nvCxnSpPr>
          <p:cNvPr id="195" name="Straight Connector 194"/>
          <p:cNvCxnSpPr/>
          <p:nvPr/>
        </p:nvCxnSpPr>
        <p:spPr>
          <a:xfrm>
            <a:off x="8438176" y="1858421"/>
            <a:ext cx="0" cy="262647"/>
          </a:xfrm>
          <a:prstGeom prst="line">
            <a:avLst/>
          </a:prstGeom>
          <a:ln w="22225">
            <a:tailEnd type="none" w="med" len="lg"/>
          </a:ln>
        </p:spPr>
        <p:style>
          <a:lnRef idx="1">
            <a:schemeClr val="dk1"/>
          </a:lnRef>
          <a:fillRef idx="0">
            <a:schemeClr val="dk1"/>
          </a:fillRef>
          <a:effectRef idx="0">
            <a:schemeClr val="dk1"/>
          </a:effectRef>
          <a:fontRef idx="minor">
            <a:schemeClr val="tx1"/>
          </a:fontRef>
        </p:style>
      </p:cxnSp>
      <p:cxnSp>
        <p:nvCxnSpPr>
          <p:cNvPr id="137" name="Straight Connector 136"/>
          <p:cNvCxnSpPr/>
          <p:nvPr/>
        </p:nvCxnSpPr>
        <p:spPr>
          <a:xfrm>
            <a:off x="4087080" y="4358559"/>
            <a:ext cx="757" cy="254420"/>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198" name="Straight Connector 197"/>
          <p:cNvCxnSpPr/>
          <p:nvPr/>
        </p:nvCxnSpPr>
        <p:spPr>
          <a:xfrm>
            <a:off x="4098141" y="5639378"/>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199" name="Straight Connector 198"/>
          <p:cNvCxnSpPr/>
          <p:nvPr/>
        </p:nvCxnSpPr>
        <p:spPr>
          <a:xfrm>
            <a:off x="4832999" y="5637826"/>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sp>
        <p:nvSpPr>
          <p:cNvPr id="211" name="TextBox 210"/>
          <p:cNvSpPr txBox="1"/>
          <p:nvPr/>
        </p:nvSpPr>
        <p:spPr>
          <a:xfrm>
            <a:off x="1811221" y="3414118"/>
            <a:ext cx="888384" cy="246221"/>
          </a:xfrm>
          <a:prstGeom prst="rect">
            <a:avLst/>
          </a:prstGeom>
          <a:noFill/>
        </p:spPr>
        <p:txBody>
          <a:bodyPr wrap="none" rtlCol="0">
            <a:spAutoFit/>
          </a:bodyPr>
          <a:lstStyle/>
          <a:p>
            <a:pPr algn="ctr"/>
            <a:r>
              <a:rPr lang="en-US" sz="1000" b="1" dirty="0" smtClean="0"/>
              <a:t>Test on S/C</a:t>
            </a:r>
          </a:p>
        </p:txBody>
      </p:sp>
      <p:sp>
        <p:nvSpPr>
          <p:cNvPr id="212" name="TextBox 211"/>
          <p:cNvSpPr txBox="1"/>
          <p:nvPr/>
        </p:nvSpPr>
        <p:spPr>
          <a:xfrm>
            <a:off x="6935365" y="2836834"/>
            <a:ext cx="1295547" cy="553998"/>
          </a:xfrm>
          <a:prstGeom prst="rect">
            <a:avLst/>
          </a:prstGeom>
          <a:noFill/>
        </p:spPr>
        <p:txBody>
          <a:bodyPr wrap="none" rtlCol="0">
            <a:spAutoFit/>
          </a:bodyPr>
          <a:lstStyle/>
          <a:p>
            <a:r>
              <a:rPr lang="en-US" sz="1000" b="1" dirty="0" smtClean="0"/>
              <a:t>SSR Playback &amp;</a:t>
            </a:r>
          </a:p>
          <a:p>
            <a:r>
              <a:rPr lang="en-US" sz="1000" b="1" dirty="0" smtClean="0"/>
              <a:t>Reconfiguration &amp;</a:t>
            </a:r>
          </a:p>
          <a:p>
            <a:r>
              <a:rPr lang="en-US" sz="1000" b="1" dirty="0" smtClean="0"/>
              <a:t>S/C Checkout</a:t>
            </a:r>
            <a:endParaRPr lang="en-US" sz="1000" b="1" dirty="0"/>
          </a:p>
        </p:txBody>
      </p:sp>
      <p:sp>
        <p:nvSpPr>
          <p:cNvPr id="214" name="TextBox 213"/>
          <p:cNvSpPr txBox="1"/>
          <p:nvPr/>
        </p:nvSpPr>
        <p:spPr>
          <a:xfrm>
            <a:off x="4082751" y="4794772"/>
            <a:ext cx="737702" cy="707886"/>
          </a:xfrm>
          <a:prstGeom prst="rect">
            <a:avLst/>
          </a:prstGeom>
          <a:noFill/>
        </p:spPr>
        <p:txBody>
          <a:bodyPr wrap="none" rtlCol="0">
            <a:spAutoFit/>
          </a:bodyPr>
          <a:lstStyle/>
          <a:p>
            <a:pPr algn="ctr"/>
            <a:r>
              <a:rPr lang="en-US" sz="1000" b="1" dirty="0" smtClean="0"/>
              <a:t>No </a:t>
            </a:r>
          </a:p>
          <a:p>
            <a:pPr algn="ctr"/>
            <a:r>
              <a:rPr lang="en-US" sz="1000" b="1" dirty="0" err="1" smtClean="0"/>
              <a:t>Comm</a:t>
            </a:r>
            <a:endParaRPr lang="en-US" sz="1000" b="1" dirty="0" smtClean="0"/>
          </a:p>
          <a:p>
            <a:pPr algn="ctr"/>
            <a:r>
              <a:rPr lang="en-US" sz="1000" b="1" dirty="0" smtClean="0"/>
              <a:t>(60 </a:t>
            </a:r>
            <a:r>
              <a:rPr lang="en-US" sz="1000" b="1" dirty="0"/>
              <a:t>days)</a:t>
            </a:r>
          </a:p>
          <a:p>
            <a:pPr algn="ctr"/>
            <a:endParaRPr lang="en-US" sz="1000" b="1" dirty="0"/>
          </a:p>
        </p:txBody>
      </p:sp>
      <p:cxnSp>
        <p:nvCxnSpPr>
          <p:cNvPr id="215" name="Straight Connector 214"/>
          <p:cNvCxnSpPr/>
          <p:nvPr/>
        </p:nvCxnSpPr>
        <p:spPr>
          <a:xfrm>
            <a:off x="4094714" y="4935453"/>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216" name="Straight Connector 215"/>
          <p:cNvCxnSpPr/>
          <p:nvPr/>
        </p:nvCxnSpPr>
        <p:spPr>
          <a:xfrm>
            <a:off x="4827781" y="4949413"/>
            <a:ext cx="0" cy="262647"/>
          </a:xfrm>
          <a:prstGeom prst="line">
            <a:avLst/>
          </a:prstGeom>
          <a:ln>
            <a:tailEnd type="none" w="med" len="lg"/>
          </a:ln>
        </p:spPr>
        <p:style>
          <a:lnRef idx="1">
            <a:schemeClr val="dk1"/>
          </a:lnRef>
          <a:fillRef idx="0">
            <a:schemeClr val="dk1"/>
          </a:fillRef>
          <a:effectRef idx="0">
            <a:schemeClr val="dk1"/>
          </a:effectRef>
          <a:fontRef idx="minor">
            <a:schemeClr val="tx1"/>
          </a:fontRef>
        </p:style>
      </p:cxnSp>
      <p:cxnSp>
        <p:nvCxnSpPr>
          <p:cNvPr id="218" name="Straight Arrow Connector 217"/>
          <p:cNvCxnSpPr/>
          <p:nvPr/>
        </p:nvCxnSpPr>
        <p:spPr>
          <a:xfrm>
            <a:off x="4826275" y="5087160"/>
            <a:ext cx="503050" cy="0"/>
          </a:xfrm>
          <a:prstGeom prst="straightConnector1">
            <a:avLst/>
          </a:prstGeom>
          <a:ln>
            <a:headEnd type="stealth" w="lg" len="lg"/>
            <a:tailEnd type="none" w="lg" len="lg"/>
          </a:ln>
        </p:spPr>
        <p:style>
          <a:lnRef idx="1">
            <a:schemeClr val="dk1"/>
          </a:lnRef>
          <a:fillRef idx="0">
            <a:schemeClr val="dk1"/>
          </a:fillRef>
          <a:effectRef idx="0">
            <a:schemeClr val="dk1"/>
          </a:effectRef>
          <a:fontRef idx="minor">
            <a:schemeClr val="tx1"/>
          </a:fontRef>
        </p:style>
      </p:cxnSp>
      <p:sp>
        <p:nvSpPr>
          <p:cNvPr id="256" name="TextBox 255"/>
          <p:cNvSpPr txBox="1"/>
          <p:nvPr/>
        </p:nvSpPr>
        <p:spPr>
          <a:xfrm>
            <a:off x="6805037" y="2125560"/>
            <a:ext cx="431528" cy="400110"/>
          </a:xfrm>
          <a:prstGeom prst="rect">
            <a:avLst/>
          </a:prstGeom>
          <a:noFill/>
        </p:spPr>
        <p:txBody>
          <a:bodyPr wrap="none" rtlCol="0">
            <a:spAutoFit/>
          </a:bodyPr>
          <a:lstStyle/>
          <a:p>
            <a:r>
              <a:rPr lang="en-US" sz="1000" b="1" dirty="0" smtClean="0"/>
              <a:t>9/24</a:t>
            </a:r>
          </a:p>
          <a:p>
            <a:pPr algn="ctr"/>
            <a:r>
              <a:rPr lang="en-US" sz="1000" b="1" dirty="0" smtClean="0"/>
              <a:t>2</a:t>
            </a:r>
            <a:endParaRPr lang="en-US" sz="1000" b="1" dirty="0"/>
          </a:p>
        </p:txBody>
      </p:sp>
      <p:cxnSp>
        <p:nvCxnSpPr>
          <p:cNvPr id="257" name="Straight Connector 256"/>
          <p:cNvCxnSpPr/>
          <p:nvPr/>
        </p:nvCxnSpPr>
        <p:spPr>
          <a:xfrm>
            <a:off x="7007388" y="1852292"/>
            <a:ext cx="0" cy="262647"/>
          </a:xfrm>
          <a:prstGeom prst="line">
            <a:avLst/>
          </a:prstGeom>
          <a:ln w="22225">
            <a:tailEnd type="none" w="med" len="lg"/>
          </a:ln>
        </p:spPr>
        <p:style>
          <a:lnRef idx="1">
            <a:schemeClr val="dk1"/>
          </a:lnRef>
          <a:fillRef idx="0">
            <a:schemeClr val="dk1"/>
          </a:fillRef>
          <a:effectRef idx="0">
            <a:schemeClr val="dk1"/>
          </a:effectRef>
          <a:fontRef idx="minor">
            <a:schemeClr val="tx1"/>
          </a:fontRef>
        </p:style>
      </p:cxnSp>
      <p:sp>
        <p:nvSpPr>
          <p:cNvPr id="106" name="AutoShape 119"/>
          <p:cNvSpPr>
            <a:spLocks noChangeArrowheads="1"/>
          </p:cNvSpPr>
          <p:nvPr/>
        </p:nvSpPr>
        <p:spPr bwMode="auto">
          <a:xfrm>
            <a:off x="3273017" y="3229100"/>
            <a:ext cx="200025" cy="209550"/>
          </a:xfrm>
          <a:prstGeom prst="diamond">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 name="TextBox 195"/>
          <p:cNvSpPr txBox="1"/>
          <p:nvPr/>
        </p:nvSpPr>
        <p:spPr>
          <a:xfrm>
            <a:off x="6935365" y="2590613"/>
            <a:ext cx="1330814" cy="246221"/>
          </a:xfrm>
          <a:prstGeom prst="rect">
            <a:avLst/>
          </a:prstGeom>
          <a:noFill/>
        </p:spPr>
        <p:txBody>
          <a:bodyPr wrap="none" rtlCol="0">
            <a:spAutoFit/>
          </a:bodyPr>
          <a:lstStyle/>
          <a:p>
            <a:pPr algn="ctr"/>
            <a:r>
              <a:rPr lang="en-US" sz="1000" b="1" dirty="0" smtClean="0"/>
              <a:t>HGA on Main Lobe</a:t>
            </a:r>
            <a:endParaRPr lang="en-US" sz="1000" b="1" dirty="0"/>
          </a:p>
        </p:txBody>
      </p:sp>
      <p:cxnSp>
        <p:nvCxnSpPr>
          <p:cNvPr id="201" name="Straight Connector 200"/>
          <p:cNvCxnSpPr/>
          <p:nvPr/>
        </p:nvCxnSpPr>
        <p:spPr>
          <a:xfrm>
            <a:off x="8331381" y="1866679"/>
            <a:ext cx="0" cy="262647"/>
          </a:xfrm>
          <a:prstGeom prst="line">
            <a:avLst/>
          </a:prstGeom>
          <a:ln w="22225">
            <a:tailEnd type="none" w="med" len="lg"/>
          </a:ln>
        </p:spPr>
        <p:style>
          <a:lnRef idx="1">
            <a:schemeClr val="dk1"/>
          </a:lnRef>
          <a:fillRef idx="0">
            <a:schemeClr val="dk1"/>
          </a:fillRef>
          <a:effectRef idx="0">
            <a:schemeClr val="dk1"/>
          </a:effectRef>
          <a:fontRef idx="minor">
            <a:schemeClr val="tx1"/>
          </a:fontRef>
        </p:style>
      </p:cxnSp>
      <p:sp>
        <p:nvSpPr>
          <p:cNvPr id="202" name="TextBox 201"/>
          <p:cNvSpPr txBox="1"/>
          <p:nvPr/>
        </p:nvSpPr>
        <p:spPr>
          <a:xfrm>
            <a:off x="3497854" y="3204179"/>
            <a:ext cx="1308371" cy="246221"/>
          </a:xfrm>
          <a:prstGeom prst="rect">
            <a:avLst/>
          </a:prstGeom>
          <a:noFill/>
        </p:spPr>
        <p:txBody>
          <a:bodyPr wrap="none" rtlCol="0">
            <a:spAutoFit/>
          </a:bodyPr>
          <a:lstStyle/>
          <a:p>
            <a:pPr algn="ctr"/>
            <a:r>
              <a:rPr lang="en-US" sz="1000" b="1" dirty="0" smtClean="0"/>
              <a:t>HGA on Side Lobe</a:t>
            </a:r>
            <a:endParaRPr lang="en-US" sz="1000" b="1" dirty="0"/>
          </a:p>
        </p:txBody>
      </p:sp>
      <p:sp>
        <p:nvSpPr>
          <p:cNvPr id="203" name="TextBox 202"/>
          <p:cNvSpPr txBox="1"/>
          <p:nvPr/>
        </p:nvSpPr>
        <p:spPr>
          <a:xfrm>
            <a:off x="3425520" y="4253135"/>
            <a:ext cx="631904" cy="584775"/>
          </a:xfrm>
          <a:prstGeom prst="rect">
            <a:avLst/>
          </a:prstGeom>
          <a:noFill/>
        </p:spPr>
        <p:txBody>
          <a:bodyPr wrap="none" rtlCol="0">
            <a:spAutoFit/>
          </a:bodyPr>
          <a:lstStyle/>
          <a:p>
            <a:pPr algn="ctr"/>
            <a:r>
              <a:rPr lang="en-US" sz="800" b="1" dirty="0"/>
              <a:t>3 axis </a:t>
            </a:r>
            <a:r>
              <a:rPr lang="en-US" sz="800" b="1" dirty="0" smtClean="0"/>
              <a:t>&amp; </a:t>
            </a:r>
          </a:p>
          <a:p>
            <a:pPr algn="ctr"/>
            <a:r>
              <a:rPr lang="en-US" sz="800" b="1" dirty="0" smtClean="0"/>
              <a:t>Standby </a:t>
            </a:r>
          </a:p>
          <a:p>
            <a:pPr algn="ctr"/>
            <a:r>
              <a:rPr lang="en-US" sz="800" b="1" dirty="0" smtClean="0"/>
              <a:t>Mode</a:t>
            </a:r>
          </a:p>
          <a:p>
            <a:pPr algn="ctr"/>
            <a:r>
              <a:rPr lang="en-US" sz="800" b="1" dirty="0" smtClean="0"/>
              <a:t>(64 days)</a:t>
            </a:r>
            <a:endParaRPr lang="en-US" sz="800" b="1" dirty="0"/>
          </a:p>
        </p:txBody>
      </p:sp>
      <p:sp>
        <p:nvSpPr>
          <p:cNvPr id="161" name="TextBox 160"/>
          <p:cNvSpPr txBox="1"/>
          <p:nvPr/>
        </p:nvSpPr>
        <p:spPr>
          <a:xfrm>
            <a:off x="5662602" y="4850159"/>
            <a:ext cx="1272763" cy="553998"/>
          </a:xfrm>
          <a:prstGeom prst="rect">
            <a:avLst/>
          </a:prstGeom>
          <a:noFill/>
        </p:spPr>
        <p:txBody>
          <a:bodyPr wrap="square" rtlCol="0">
            <a:spAutoFit/>
          </a:bodyPr>
          <a:lstStyle/>
          <a:p>
            <a:pPr algn="ctr"/>
            <a:r>
              <a:rPr lang="en-US" sz="1000" b="1" dirty="0" smtClean="0"/>
              <a:t>HGA Auto Track Low Data Rates (295 days)</a:t>
            </a:r>
            <a:endParaRPr lang="en-US" sz="1000" b="1" dirty="0"/>
          </a:p>
        </p:txBody>
      </p:sp>
      <p:cxnSp>
        <p:nvCxnSpPr>
          <p:cNvPr id="166" name="Straight Arrow Connector 165"/>
          <p:cNvCxnSpPr/>
          <p:nvPr/>
        </p:nvCxnSpPr>
        <p:spPr>
          <a:xfrm>
            <a:off x="7328290" y="5091572"/>
            <a:ext cx="1007357"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67" name="Straight Arrow Connector 166"/>
          <p:cNvCxnSpPr/>
          <p:nvPr/>
        </p:nvCxnSpPr>
        <p:spPr>
          <a:xfrm>
            <a:off x="7331585" y="5785359"/>
            <a:ext cx="1007357"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75" name="Straight Arrow Connector 174"/>
          <p:cNvCxnSpPr/>
          <p:nvPr/>
        </p:nvCxnSpPr>
        <p:spPr>
          <a:xfrm>
            <a:off x="3343249" y="5772499"/>
            <a:ext cx="161193" cy="0"/>
          </a:xfrm>
          <a:prstGeom prst="straightConnector1">
            <a:avLst/>
          </a:prstGeom>
          <a:ln>
            <a:headEnd type="stealth" w="lg" len="lg"/>
            <a:tailEnd type="none" w="lg" len="lg"/>
          </a:ln>
        </p:spPr>
        <p:style>
          <a:lnRef idx="1">
            <a:schemeClr val="dk1"/>
          </a:lnRef>
          <a:fillRef idx="0">
            <a:schemeClr val="dk1"/>
          </a:fillRef>
          <a:effectRef idx="0">
            <a:schemeClr val="dk1"/>
          </a:effectRef>
          <a:fontRef idx="minor">
            <a:schemeClr val="tx1"/>
          </a:fontRef>
        </p:style>
      </p:cxnSp>
      <p:cxnSp>
        <p:nvCxnSpPr>
          <p:cNvPr id="176" name="Straight Arrow Connector 175"/>
          <p:cNvCxnSpPr/>
          <p:nvPr/>
        </p:nvCxnSpPr>
        <p:spPr>
          <a:xfrm>
            <a:off x="3336661" y="5091572"/>
            <a:ext cx="161193" cy="0"/>
          </a:xfrm>
          <a:prstGeom prst="straightConnector1">
            <a:avLst/>
          </a:prstGeom>
          <a:ln>
            <a:headEnd type="stealth" w="lg" len="lg"/>
            <a:tailEnd type="none" w="lg" len="lg"/>
          </a:ln>
        </p:spPr>
        <p:style>
          <a:lnRef idx="1">
            <a:schemeClr val="dk1"/>
          </a:lnRef>
          <a:fillRef idx="0">
            <a:schemeClr val="dk1"/>
          </a:fillRef>
          <a:effectRef idx="0">
            <a:schemeClr val="dk1"/>
          </a:effectRef>
          <a:fontRef idx="minor">
            <a:schemeClr val="tx1"/>
          </a:fontRef>
        </p:style>
      </p:cxnSp>
      <p:cxnSp>
        <p:nvCxnSpPr>
          <p:cNvPr id="181" name="Straight Arrow Connector 180"/>
          <p:cNvCxnSpPr/>
          <p:nvPr/>
        </p:nvCxnSpPr>
        <p:spPr>
          <a:xfrm>
            <a:off x="3354172" y="4513144"/>
            <a:ext cx="161193" cy="0"/>
          </a:xfrm>
          <a:prstGeom prst="straightConnector1">
            <a:avLst/>
          </a:prstGeom>
          <a:ln>
            <a:headEnd type="stealth" w="lg" len="lg"/>
            <a:tailEnd type="none" w="lg" len="lg"/>
          </a:ln>
        </p:spPr>
        <p:style>
          <a:lnRef idx="1">
            <a:schemeClr val="dk1"/>
          </a:lnRef>
          <a:fillRef idx="0">
            <a:schemeClr val="dk1"/>
          </a:fillRef>
          <a:effectRef idx="0">
            <a:schemeClr val="dk1"/>
          </a:effectRef>
          <a:fontRef idx="minor">
            <a:schemeClr val="tx1"/>
          </a:fontRef>
        </p:style>
      </p:cxnSp>
      <p:sp>
        <p:nvSpPr>
          <p:cNvPr id="191" name="TextBox 190"/>
          <p:cNvSpPr txBox="1"/>
          <p:nvPr/>
        </p:nvSpPr>
        <p:spPr>
          <a:xfrm>
            <a:off x="1573240" y="2834809"/>
            <a:ext cx="1691489" cy="400110"/>
          </a:xfrm>
          <a:prstGeom prst="rect">
            <a:avLst/>
          </a:prstGeom>
          <a:noFill/>
        </p:spPr>
        <p:txBody>
          <a:bodyPr wrap="none" rtlCol="0">
            <a:spAutoFit/>
          </a:bodyPr>
          <a:lstStyle/>
          <a:p>
            <a:pPr algn="ctr"/>
            <a:r>
              <a:rPr lang="en-US" sz="1000" b="1" dirty="0" smtClean="0"/>
              <a:t>Load MOps Macros &amp; FP</a:t>
            </a:r>
          </a:p>
          <a:p>
            <a:pPr algn="ctr"/>
            <a:r>
              <a:rPr lang="en-US" sz="1000" b="1" dirty="0" smtClean="0"/>
              <a:t> &amp; </a:t>
            </a:r>
            <a:r>
              <a:rPr lang="en-US" sz="1000" b="1" dirty="0"/>
              <a:t>Set EA </a:t>
            </a:r>
            <a:r>
              <a:rPr lang="en-US" sz="1000" b="1" dirty="0" smtClean="0"/>
              <a:t>Bypass </a:t>
            </a:r>
            <a:endParaRPr lang="en-US" sz="1000" b="1" dirty="0"/>
          </a:p>
        </p:txBody>
      </p:sp>
    </p:spTree>
    <p:extLst>
      <p:ext uri="{BB962C8B-B14F-4D97-AF65-F5344CB8AC3E}">
        <p14:creationId xmlns:p14="http://schemas.microsoft.com/office/powerpoint/2010/main" val="3478155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Dates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37682161"/>
              </p:ext>
            </p:extLst>
          </p:nvPr>
        </p:nvGraphicFramePr>
        <p:xfrm>
          <a:off x="691476" y="909468"/>
          <a:ext cx="7472084" cy="5791200"/>
        </p:xfrm>
        <a:graphic>
          <a:graphicData uri="http://schemas.openxmlformats.org/drawingml/2006/table">
            <a:tbl>
              <a:tblPr firstRow="1" bandRow="1">
                <a:tableStyleId>{21E4AEA4-8DFA-4A89-87EB-49C32662AFE0}</a:tableStyleId>
              </a:tblPr>
              <a:tblGrid>
                <a:gridCol w="4380230"/>
                <a:gridCol w="1471930"/>
                <a:gridCol w="1619924"/>
              </a:tblGrid>
              <a:tr h="277107">
                <a:tc>
                  <a:txBody>
                    <a:bodyPr/>
                    <a:lstStyle/>
                    <a:p>
                      <a:pPr algn="ctr"/>
                      <a:r>
                        <a:rPr lang="en-US" sz="1300" dirty="0" smtClean="0"/>
                        <a:t>Event</a:t>
                      </a:r>
                      <a:endParaRPr lang="en-US" sz="1300" dirty="0"/>
                    </a:p>
                  </a:txBody>
                  <a:tcPr/>
                </a:tc>
                <a:tc>
                  <a:txBody>
                    <a:bodyPr/>
                    <a:lstStyle/>
                    <a:p>
                      <a:pPr algn="ctr"/>
                      <a:r>
                        <a:rPr lang="en-US" sz="1300" dirty="0" smtClean="0">
                          <a:solidFill>
                            <a:srgbClr val="FF0000"/>
                          </a:solidFill>
                        </a:rPr>
                        <a:t>AHEAD</a:t>
                      </a:r>
                      <a:endParaRPr lang="en-US" sz="1300" dirty="0">
                        <a:solidFill>
                          <a:srgbClr val="FF0000"/>
                        </a:solidFill>
                      </a:endParaRPr>
                    </a:p>
                  </a:txBody>
                  <a:tcPr/>
                </a:tc>
                <a:tc>
                  <a:txBody>
                    <a:bodyPr/>
                    <a:lstStyle/>
                    <a:p>
                      <a:pPr algn="ctr"/>
                      <a:r>
                        <a:rPr lang="en-US" sz="1300" dirty="0" smtClean="0">
                          <a:ln>
                            <a:noFill/>
                          </a:ln>
                          <a:solidFill>
                            <a:srgbClr val="0000FF"/>
                          </a:solidFill>
                        </a:rPr>
                        <a:t>BEHIND</a:t>
                      </a:r>
                      <a:endParaRPr lang="en-US" sz="1300" dirty="0">
                        <a:ln>
                          <a:noFill/>
                        </a:ln>
                        <a:solidFill>
                          <a:srgbClr val="0000FF"/>
                        </a:solidFill>
                      </a:endParaRPr>
                    </a:p>
                  </a:txBody>
                  <a:tcPr/>
                </a:tc>
              </a:tr>
              <a:tr h="2771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HGA side lobe test </a:t>
                      </a:r>
                      <a:endParaRPr lang="en-US" sz="1300" b="1" dirty="0"/>
                    </a:p>
                  </a:txBody>
                  <a:tcPr/>
                </a:tc>
                <a:tc>
                  <a:txBody>
                    <a:bodyPr/>
                    <a:lstStyle/>
                    <a:p>
                      <a:pPr algn="ctr"/>
                      <a:r>
                        <a:rPr lang="en-US" sz="1300" dirty="0" smtClean="0"/>
                        <a:t>5/10/14</a:t>
                      </a:r>
                      <a:endParaRPr lang="en-US" sz="1300" dirty="0"/>
                    </a:p>
                  </a:txBody>
                  <a:tcPr/>
                </a:tc>
                <a:tc>
                  <a:txBody>
                    <a:bodyPr/>
                    <a:lstStyle/>
                    <a:p>
                      <a:pPr algn="ctr"/>
                      <a:r>
                        <a:rPr lang="en-US" sz="1300" dirty="0" smtClean="0"/>
                        <a:t>5/17/14</a:t>
                      </a:r>
                      <a:endParaRPr lang="en-US" sz="1300" dirty="0"/>
                    </a:p>
                  </a:txBody>
                  <a:tcPr/>
                </a:tc>
              </a:tr>
              <a:tr h="2771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LGA calibration test </a:t>
                      </a:r>
                      <a:endParaRPr lang="en-US" sz="1300" b="1" dirty="0" smtClean="0"/>
                    </a:p>
                  </a:txBody>
                  <a:tcPr/>
                </a:tc>
                <a:tc>
                  <a:txBody>
                    <a:bodyPr/>
                    <a:lstStyle/>
                    <a:p>
                      <a:pPr algn="ctr"/>
                      <a:r>
                        <a:rPr lang="en-US" sz="1300" dirty="0" smtClean="0"/>
                        <a:t>6/8/14</a:t>
                      </a:r>
                      <a:endParaRPr lang="en-US" sz="1300" dirty="0"/>
                    </a:p>
                  </a:txBody>
                  <a:tcPr/>
                </a:tc>
                <a:tc>
                  <a:txBody>
                    <a:bodyPr/>
                    <a:lstStyle/>
                    <a:p>
                      <a:pPr algn="ctr"/>
                      <a:r>
                        <a:rPr lang="en-US" sz="1300" dirty="0" smtClean="0"/>
                        <a:t>5/23/14</a:t>
                      </a:r>
                      <a:endParaRPr lang="en-US" sz="1300" dirty="0"/>
                    </a:p>
                  </a:txBody>
                  <a:tcPr/>
                </a:tc>
              </a:tr>
              <a:tr h="2771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Load C&amp;DH 3.2.4 FSW to EEPROM Copy 1</a:t>
                      </a:r>
                      <a:endParaRPr lang="en-US" sz="1300" b="1" dirty="0"/>
                    </a:p>
                  </a:txBody>
                  <a:tcPr/>
                </a:tc>
                <a:tc>
                  <a:txBody>
                    <a:bodyPr/>
                    <a:lstStyle/>
                    <a:p>
                      <a:pPr algn="ctr"/>
                      <a:r>
                        <a:rPr lang="en-US" sz="1300" dirty="0" smtClean="0"/>
                        <a:t>5/20/14</a:t>
                      </a:r>
                      <a:endParaRPr lang="en-US" sz="13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dirty="0" smtClean="0"/>
                        <a:t>5/20/14</a:t>
                      </a:r>
                    </a:p>
                  </a:txBody>
                  <a:tcPr/>
                </a:tc>
              </a:tr>
              <a:tr h="2771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Load G&amp;C and C&amp;DH parameters to EEPROM</a:t>
                      </a:r>
                      <a:endParaRPr lang="en-US" sz="1300" b="1" dirty="0"/>
                    </a:p>
                  </a:txBody>
                  <a:tcPr/>
                </a:tc>
                <a:tc>
                  <a:txBody>
                    <a:bodyPr/>
                    <a:lstStyle/>
                    <a:p>
                      <a:pPr algn="ctr"/>
                      <a:r>
                        <a:rPr lang="en-US" sz="1300" dirty="0" smtClean="0"/>
                        <a:t>5/28/14</a:t>
                      </a:r>
                      <a:endParaRPr lang="en-US" sz="13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dirty="0" smtClean="0"/>
                        <a:t>5/28/14</a:t>
                      </a:r>
                    </a:p>
                  </a:txBody>
                  <a:tcPr/>
                </a:tc>
              </a:tr>
              <a:tr h="2771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Load MOps macros &amp; FP releases</a:t>
                      </a:r>
                      <a:r>
                        <a:rPr lang="en-US" sz="1300" baseline="0" dirty="0" smtClean="0"/>
                        <a:t> to</a:t>
                      </a:r>
                      <a:r>
                        <a:rPr lang="en-US" sz="1300" dirty="0" smtClean="0"/>
                        <a:t> EEPROM</a:t>
                      </a:r>
                      <a:endParaRPr lang="en-US" sz="1300" b="1" dirty="0" smtClean="0"/>
                    </a:p>
                  </a:txBody>
                  <a:tcPr/>
                </a:tc>
                <a:tc>
                  <a:txBody>
                    <a:bodyPr/>
                    <a:lstStyle/>
                    <a:p>
                      <a:pPr algn="ctr"/>
                      <a:r>
                        <a:rPr lang="en-US" sz="1300" dirty="0" smtClean="0"/>
                        <a:t>6/10/14</a:t>
                      </a:r>
                      <a:endParaRPr lang="en-US" sz="13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dirty="0" smtClean="0"/>
                        <a:t>6/10/14</a:t>
                      </a:r>
                    </a:p>
                  </a:txBody>
                  <a:tcPr/>
                </a:tc>
              </a:tr>
              <a:tr h="2771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MOps Readiness for S/C Testing Review</a:t>
                      </a:r>
                      <a:endParaRPr lang="en-US" sz="1300" b="1" dirty="0"/>
                    </a:p>
                  </a:txBody>
                  <a:tcPr/>
                </a:tc>
                <a:tc>
                  <a:txBody>
                    <a:bodyPr/>
                    <a:lstStyle/>
                    <a:p>
                      <a:pPr algn="ctr"/>
                      <a:r>
                        <a:rPr lang="en-US" sz="1300" dirty="0" smtClean="0"/>
                        <a:t>6/19/14</a:t>
                      </a:r>
                      <a:endParaRPr lang="en-US" sz="1300" dirty="0"/>
                    </a:p>
                  </a:txBody>
                  <a:tcPr/>
                </a:tc>
                <a:tc>
                  <a:txBody>
                    <a:bodyPr/>
                    <a:lstStyle/>
                    <a:p>
                      <a:pPr algn="ctr"/>
                      <a:r>
                        <a:rPr lang="en-US" sz="1300" dirty="0" smtClean="0"/>
                        <a:t>9/18/14</a:t>
                      </a:r>
                      <a:endParaRPr lang="en-US" sz="1300" dirty="0"/>
                    </a:p>
                  </a:txBody>
                  <a:tcPr/>
                </a:tc>
              </a:tr>
              <a:tr h="2771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b="1" dirty="0" smtClean="0"/>
                        <a:t>S/C Testing – Instruments</a:t>
                      </a:r>
                      <a:r>
                        <a:rPr lang="en-US" sz="1300" b="1" baseline="0" dirty="0" smtClean="0"/>
                        <a:t> off/on</a:t>
                      </a:r>
                      <a:endParaRPr lang="en-US" sz="1300" b="1" dirty="0"/>
                    </a:p>
                  </a:txBody>
                  <a:tcPr/>
                </a:tc>
                <a:tc>
                  <a:txBody>
                    <a:bodyPr/>
                    <a:lstStyle/>
                    <a:p>
                      <a:pPr algn="ctr"/>
                      <a:r>
                        <a:rPr lang="en-US" sz="1300" b="1" dirty="0" smtClean="0"/>
                        <a:t>7/7</a:t>
                      </a:r>
                      <a:r>
                        <a:rPr lang="en-US" sz="1300" b="1" baseline="0" dirty="0" smtClean="0"/>
                        <a:t> thru 7/15/14</a:t>
                      </a:r>
                      <a:endParaRPr lang="en-US" sz="1300" b="1" dirty="0"/>
                    </a:p>
                  </a:txBody>
                  <a:tcPr/>
                </a:tc>
                <a:tc>
                  <a:txBody>
                    <a:bodyPr/>
                    <a:lstStyle/>
                    <a:p>
                      <a:pPr algn="ctr"/>
                      <a:r>
                        <a:rPr lang="en-US" sz="1300" b="1" dirty="0" smtClean="0"/>
                        <a:t>9/29 thru 10/6/14</a:t>
                      </a:r>
                      <a:endParaRPr lang="en-US" sz="1300" b="1" dirty="0"/>
                    </a:p>
                  </a:txBody>
                  <a:tcPr/>
                </a:tc>
              </a:tr>
              <a:tr h="2771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HGA Calibration – Pre-conjunction</a:t>
                      </a:r>
                      <a:endParaRPr lang="en-US" sz="1300" b="1" dirty="0"/>
                    </a:p>
                  </a:txBody>
                  <a:tcPr/>
                </a:tc>
                <a:tc>
                  <a:txBody>
                    <a:bodyPr/>
                    <a:lstStyle/>
                    <a:p>
                      <a:pPr algn="ctr"/>
                      <a:r>
                        <a:rPr lang="en-US" sz="1300" dirty="0" smtClean="0"/>
                        <a:t>7/23/14</a:t>
                      </a:r>
                      <a:endParaRPr lang="en-US" sz="13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dirty="0" smtClean="0"/>
                        <a:t>7/23/14</a:t>
                      </a:r>
                    </a:p>
                  </a:txBody>
                  <a:tcPr/>
                </a:tc>
              </a:tr>
              <a:tr h="2771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Load C&amp;DH 3.2.4 FSW to EEPROM Copy 2</a:t>
                      </a:r>
                      <a:endParaRPr lang="en-US" sz="1300" b="1" dirty="0" smtClean="0"/>
                    </a:p>
                  </a:txBody>
                  <a:tcPr/>
                </a:tc>
                <a:tc>
                  <a:txBody>
                    <a:bodyPr/>
                    <a:lstStyle/>
                    <a:p>
                      <a:pPr algn="ctr"/>
                      <a:r>
                        <a:rPr lang="en-US" sz="1300" dirty="0" smtClean="0"/>
                        <a:t>7/28/14</a:t>
                      </a:r>
                      <a:endParaRPr lang="en-US" sz="13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dirty="0" smtClean="0"/>
                        <a:t>7/28/14</a:t>
                      </a:r>
                    </a:p>
                  </a:txBody>
                  <a:tcPr/>
                </a:tc>
              </a:tr>
              <a:tr h="2771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Solar Conjunction Readiness Review</a:t>
                      </a:r>
                      <a:endParaRPr lang="en-US" sz="1300" b="1" dirty="0"/>
                    </a:p>
                  </a:txBody>
                  <a:tcPr/>
                </a:tc>
                <a:tc>
                  <a:txBody>
                    <a:bodyPr/>
                    <a:lstStyle/>
                    <a:p>
                      <a:pPr algn="ctr"/>
                      <a:r>
                        <a:rPr lang="en-US" sz="1300" dirty="0" smtClean="0"/>
                        <a:t>8/14/14</a:t>
                      </a:r>
                      <a:endParaRPr lang="en-US" sz="1300" dirty="0"/>
                    </a:p>
                  </a:txBody>
                  <a:tcPr/>
                </a:tc>
                <a:tc>
                  <a:txBody>
                    <a:bodyPr/>
                    <a:lstStyle/>
                    <a:p>
                      <a:pPr algn="ctr"/>
                      <a:r>
                        <a:rPr lang="en-US" sz="1300" dirty="0" smtClean="0"/>
                        <a:t>10/23/14</a:t>
                      </a:r>
                    </a:p>
                  </a:txBody>
                  <a:tcPr/>
                </a:tc>
              </a:tr>
              <a:tr h="277107">
                <a:tc>
                  <a:txBody>
                    <a:bodyPr/>
                    <a:lstStyle/>
                    <a:p>
                      <a:pPr algn="l"/>
                      <a:r>
                        <a:rPr lang="en-US" sz="1300" b="1" dirty="0" smtClean="0"/>
                        <a:t>Instrument Power Down &amp; SSR Reconfiguration</a:t>
                      </a:r>
                      <a:endParaRPr lang="en-US" sz="1300" b="1" dirty="0"/>
                    </a:p>
                  </a:txBody>
                  <a:tcPr/>
                </a:tc>
                <a:tc>
                  <a:txBody>
                    <a:bodyPr/>
                    <a:lstStyle/>
                    <a:p>
                      <a:pPr algn="ctr"/>
                      <a:r>
                        <a:rPr lang="en-US" sz="1300" b="1" dirty="0" smtClean="0"/>
                        <a:t>9/2/14</a:t>
                      </a:r>
                    </a:p>
                  </a:txBody>
                  <a:tcPr/>
                </a:tc>
                <a:tc>
                  <a:txBody>
                    <a:bodyPr/>
                    <a:lstStyle/>
                    <a:p>
                      <a:pPr algn="ctr"/>
                      <a:r>
                        <a:rPr lang="en-US" sz="1300" b="1" dirty="0" smtClean="0"/>
                        <a:t>11/14/14</a:t>
                      </a:r>
                      <a:endParaRPr lang="en-US" sz="1300" b="1" dirty="0"/>
                    </a:p>
                  </a:txBody>
                  <a:tcPr/>
                </a:tc>
              </a:tr>
              <a:tr h="2771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Rehearse with DSN</a:t>
                      </a:r>
                      <a:endParaRPr lang="en-US" sz="1300" b="1" dirty="0" smtClean="0"/>
                    </a:p>
                  </a:txBody>
                  <a:tcPr/>
                </a:tc>
                <a:tc>
                  <a:txBody>
                    <a:bodyPr/>
                    <a:lstStyle/>
                    <a:p>
                      <a:pPr algn="ctr"/>
                      <a:r>
                        <a:rPr lang="en-US" sz="1300" dirty="0" smtClean="0"/>
                        <a:t>9/5/14</a:t>
                      </a:r>
                      <a:endParaRPr lang="en-US" sz="1300" dirty="0"/>
                    </a:p>
                  </a:txBody>
                  <a:tcPr/>
                </a:tc>
                <a:tc>
                  <a:txBody>
                    <a:bodyPr/>
                    <a:lstStyle/>
                    <a:p>
                      <a:pPr algn="ctr"/>
                      <a:r>
                        <a:rPr lang="en-US" sz="1300" dirty="0" smtClean="0"/>
                        <a:t>11/16/14</a:t>
                      </a:r>
                      <a:endParaRPr lang="en-US" sz="1300" dirty="0"/>
                    </a:p>
                  </a:txBody>
                  <a:tcPr/>
                </a:tc>
              </a:tr>
              <a:tr h="2771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b="1" dirty="0" smtClean="0"/>
                        <a:t>HGA on Side Lobe</a:t>
                      </a:r>
                      <a:endParaRPr lang="en-US" sz="1300" b="1" dirty="0"/>
                    </a:p>
                  </a:txBody>
                  <a:tcPr/>
                </a:tc>
                <a:tc>
                  <a:txBody>
                    <a:bodyPr/>
                    <a:lstStyle/>
                    <a:p>
                      <a:pPr algn="ctr"/>
                      <a:r>
                        <a:rPr lang="en-US" sz="1300" b="1" dirty="0" smtClean="0"/>
                        <a:t>9/7/14</a:t>
                      </a:r>
                      <a:endParaRPr lang="en-US" sz="1300" b="1" dirty="0"/>
                    </a:p>
                  </a:txBody>
                  <a:tcPr/>
                </a:tc>
                <a:tc>
                  <a:txBody>
                    <a:bodyPr/>
                    <a:lstStyle/>
                    <a:p>
                      <a:pPr algn="ctr"/>
                      <a:r>
                        <a:rPr lang="en-US" sz="1300" b="1" dirty="0" smtClean="0"/>
                        <a:t>11/19/14</a:t>
                      </a:r>
                      <a:endParaRPr lang="en-US" sz="1300" b="1" dirty="0"/>
                    </a:p>
                  </a:txBody>
                  <a:tcPr/>
                </a:tc>
              </a:tr>
              <a:tr h="2771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Superior</a:t>
                      </a:r>
                      <a:r>
                        <a:rPr lang="en-US" sz="1300" baseline="0" dirty="0" smtClean="0"/>
                        <a:t> </a:t>
                      </a:r>
                      <a:r>
                        <a:rPr lang="en-US" sz="1300" dirty="0" smtClean="0"/>
                        <a:t>Solar Conjunction</a:t>
                      </a:r>
                      <a:endParaRPr lang="en-US" sz="1300" b="1" dirty="0" smtClean="0"/>
                    </a:p>
                  </a:txBody>
                  <a:tcPr/>
                </a:tc>
                <a:tc>
                  <a:txBody>
                    <a:bodyPr/>
                    <a:lstStyle/>
                    <a:p>
                      <a:pPr algn="ctr"/>
                      <a:r>
                        <a:rPr lang="en-US" sz="1300" baseline="0" dirty="0" smtClean="0"/>
                        <a:t>3/24 thru 7/7/15</a:t>
                      </a:r>
                      <a:endParaRPr lang="en-US" sz="1300" dirty="0"/>
                    </a:p>
                  </a:txBody>
                  <a:tcPr/>
                </a:tc>
                <a:tc>
                  <a:txBody>
                    <a:bodyPr/>
                    <a:lstStyle/>
                    <a:p>
                      <a:pPr algn="ctr"/>
                      <a:r>
                        <a:rPr lang="en-US" sz="1300" dirty="0" smtClean="0"/>
                        <a:t>1/22 thru 3/23/15</a:t>
                      </a:r>
                      <a:endParaRPr lang="en-US" sz="1300" dirty="0"/>
                    </a:p>
                  </a:txBody>
                  <a:tcPr/>
                </a:tc>
              </a:tr>
              <a:tr h="2771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b="1" dirty="0" smtClean="0"/>
                        <a:t>HGA on Main Lobe</a:t>
                      </a:r>
                    </a:p>
                  </a:txBody>
                  <a:tcPr/>
                </a:tc>
                <a:tc>
                  <a:txBody>
                    <a:bodyPr/>
                    <a:lstStyle/>
                    <a:p>
                      <a:pPr algn="ctr"/>
                      <a:r>
                        <a:rPr lang="en-US" sz="1300" b="1" dirty="0" smtClean="0"/>
                        <a:t>12/9/15</a:t>
                      </a:r>
                      <a:endParaRPr lang="en-US" sz="1300" b="1" dirty="0"/>
                    </a:p>
                  </a:txBody>
                  <a:tcPr/>
                </a:tc>
                <a:tc>
                  <a:txBody>
                    <a:bodyPr/>
                    <a:lstStyle/>
                    <a:p>
                      <a:pPr algn="ctr"/>
                      <a:r>
                        <a:rPr lang="en-US" sz="1300" b="1" dirty="0" smtClean="0"/>
                        <a:t>1/12/16</a:t>
                      </a:r>
                    </a:p>
                  </a:txBody>
                  <a:tcPr/>
                </a:tc>
              </a:tr>
              <a:tr h="277107">
                <a:tc>
                  <a:txBody>
                    <a:bodyPr/>
                    <a:lstStyle/>
                    <a:p>
                      <a:r>
                        <a:rPr lang="en-US" sz="1300" dirty="0" smtClean="0"/>
                        <a:t>SSR Playback &amp; Reconfiguration &amp; S/C Checkout</a:t>
                      </a:r>
                      <a:endParaRPr lang="en-US" sz="1300" b="1" dirty="0"/>
                    </a:p>
                  </a:txBody>
                  <a:tcPr/>
                </a:tc>
                <a:tc>
                  <a:txBody>
                    <a:bodyPr/>
                    <a:lstStyle/>
                    <a:p>
                      <a:pPr algn="ctr"/>
                      <a:r>
                        <a:rPr lang="en-US" sz="1300" dirty="0" smtClean="0"/>
                        <a:t>12/10/15</a:t>
                      </a:r>
                      <a:endParaRPr lang="en-US" sz="1300" dirty="0"/>
                    </a:p>
                  </a:txBody>
                  <a:tcPr/>
                </a:tc>
                <a:tc>
                  <a:txBody>
                    <a:bodyPr/>
                    <a:lstStyle/>
                    <a:p>
                      <a:pPr algn="ctr"/>
                      <a:r>
                        <a:rPr lang="en-US" sz="1300" dirty="0" smtClean="0"/>
                        <a:t>1/13/16</a:t>
                      </a:r>
                      <a:endParaRPr lang="en-US" sz="1300" dirty="0"/>
                    </a:p>
                  </a:txBody>
                  <a:tcPr/>
                </a:tc>
              </a:tr>
              <a:tr h="277107">
                <a:tc>
                  <a:txBody>
                    <a:bodyPr/>
                    <a:lstStyle/>
                    <a:p>
                      <a:pPr algn="l"/>
                      <a:r>
                        <a:rPr lang="en-US" sz="1300" b="1" dirty="0" smtClean="0"/>
                        <a:t>Instrument Power on &amp; </a:t>
                      </a:r>
                      <a:r>
                        <a:rPr lang="en-US" sz="1300" b="1" dirty="0" err="1" smtClean="0"/>
                        <a:t>Recommissioning</a:t>
                      </a:r>
                      <a:endParaRPr lang="en-US" sz="1300" b="1" dirty="0"/>
                    </a:p>
                  </a:txBody>
                  <a:tcPr/>
                </a:tc>
                <a:tc>
                  <a:txBody>
                    <a:bodyPr/>
                    <a:lstStyle/>
                    <a:p>
                      <a:pPr algn="ctr"/>
                      <a:r>
                        <a:rPr lang="en-US" sz="1300" b="1" dirty="0" smtClean="0"/>
                        <a:t>12/15/15</a:t>
                      </a:r>
                      <a:endParaRPr lang="en-US" sz="1300" b="1" dirty="0"/>
                    </a:p>
                  </a:txBody>
                  <a:tcPr/>
                </a:tc>
                <a:tc>
                  <a:txBody>
                    <a:bodyPr/>
                    <a:lstStyle/>
                    <a:p>
                      <a:pPr algn="ctr"/>
                      <a:r>
                        <a:rPr lang="en-US" sz="1300" b="1" dirty="0" smtClean="0"/>
                        <a:t>1/18/16</a:t>
                      </a:r>
                      <a:endParaRPr lang="en-US" sz="1300" b="1" dirty="0"/>
                    </a:p>
                  </a:txBody>
                  <a:tcPr/>
                </a:tc>
              </a:tr>
              <a:tr h="2771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HGA Calibration – Post-conjunction</a:t>
                      </a:r>
                      <a:endParaRPr lang="en-US" sz="1300" b="1" dirty="0" smtClean="0"/>
                    </a:p>
                  </a:txBody>
                  <a:tcPr/>
                </a:tc>
                <a:tc>
                  <a:txBody>
                    <a:bodyPr/>
                    <a:lstStyle/>
                    <a:p>
                      <a:pPr algn="ctr"/>
                      <a:r>
                        <a:rPr lang="en-US" sz="1300" dirty="0" smtClean="0"/>
                        <a:t>1/27/16</a:t>
                      </a:r>
                      <a:endParaRPr lang="en-US" sz="13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dirty="0" smtClean="0"/>
                        <a:t>1/27/16</a:t>
                      </a:r>
                    </a:p>
                  </a:txBody>
                  <a:tcPr/>
                </a:tc>
              </a:tr>
              <a:tr h="277107">
                <a:tc>
                  <a:txBody>
                    <a:bodyPr/>
                    <a:lstStyle/>
                    <a:p>
                      <a:pPr algn="l"/>
                      <a:r>
                        <a:rPr lang="en-US" sz="1300" dirty="0" smtClean="0"/>
                        <a:t>Post Solar Conjunction Assessment Review</a:t>
                      </a:r>
                      <a:endParaRPr lang="en-US" sz="1300" b="1" dirty="0"/>
                    </a:p>
                  </a:txBody>
                  <a:tcPr/>
                </a:tc>
                <a:tc>
                  <a:txBody>
                    <a:bodyPr/>
                    <a:lstStyle/>
                    <a:p>
                      <a:pPr algn="ctr"/>
                      <a:r>
                        <a:rPr lang="en-US" sz="1300" dirty="0" smtClean="0"/>
                        <a:t>3/16</a:t>
                      </a:r>
                      <a:endParaRPr lang="en-US" sz="1300" dirty="0"/>
                    </a:p>
                  </a:txBody>
                  <a:tcPr/>
                </a:tc>
                <a:tc>
                  <a:txBody>
                    <a:bodyPr/>
                    <a:lstStyle/>
                    <a:p>
                      <a:pPr algn="ctr"/>
                      <a:r>
                        <a:rPr lang="en-US" sz="1300" dirty="0" smtClean="0"/>
                        <a:t>3/16</a:t>
                      </a:r>
                      <a:endParaRPr lang="en-US" sz="1300" dirty="0"/>
                    </a:p>
                  </a:txBody>
                  <a:tcPr/>
                </a:tc>
              </a:tr>
            </a:tbl>
          </a:graphicData>
        </a:graphic>
      </p:graphicFrame>
    </p:spTree>
    <p:extLst>
      <p:ext uri="{BB962C8B-B14F-4D97-AF65-F5344CB8AC3E}">
        <p14:creationId xmlns:p14="http://schemas.microsoft.com/office/powerpoint/2010/main" val="4002975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026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Three Laws of </a:t>
            </a:r>
            <a:r>
              <a:rPr lang="en-US" dirty="0" smtClean="0"/>
              <a:t>STEREO Solar Conjunction</a:t>
            </a:r>
            <a:endParaRPr lang="en-US" dirty="0"/>
          </a:p>
        </p:txBody>
      </p:sp>
      <p:sp>
        <p:nvSpPr>
          <p:cNvPr id="4" name="Content Placeholder 2"/>
          <p:cNvSpPr>
            <a:spLocks noGrp="1"/>
          </p:cNvSpPr>
          <p:nvPr>
            <p:ph idx="1"/>
          </p:nvPr>
        </p:nvSpPr>
        <p:spPr/>
        <p:txBody>
          <a:bodyPr>
            <a:normAutofit fontScale="92500" lnSpcReduction="10000"/>
          </a:bodyPr>
          <a:lstStyle/>
          <a:p>
            <a:pPr marL="457200" indent="-457200">
              <a:buFont typeface="+mj-lt"/>
              <a:buAutoNum type="arabicPeriod"/>
            </a:pPr>
            <a:r>
              <a:rPr lang="en-US" sz="2200" dirty="0" smtClean="0">
                <a:solidFill>
                  <a:srgbClr val="0000FF"/>
                </a:solidFill>
              </a:rPr>
              <a:t>Take all reasonable precautions to keep the observatory safe.</a:t>
            </a:r>
          </a:p>
          <a:p>
            <a:pPr marL="400050" lvl="1" indent="0">
              <a:buNone/>
            </a:pPr>
            <a:r>
              <a:rPr lang="en-US" sz="1800" dirty="0" smtClean="0"/>
              <a:t>Of course, “reasonable” is subject to interpretation and judgment.  We will be guided by the usual risk assessment methodology of weighing both probability and impact, which is, after all, the implicit thinking behind “engineering judgment.”</a:t>
            </a:r>
          </a:p>
          <a:p>
            <a:pPr marL="400050" lvl="1" indent="0">
              <a:buNone/>
            </a:pPr>
            <a:endParaRPr lang="en-US" sz="1800" dirty="0"/>
          </a:p>
          <a:p>
            <a:pPr marL="457200" indent="-457200">
              <a:buFont typeface="+mj-lt"/>
              <a:buAutoNum type="arabicPeriod"/>
            </a:pPr>
            <a:r>
              <a:rPr lang="en-US" sz="2200" dirty="0" smtClean="0">
                <a:solidFill>
                  <a:srgbClr val="0000FF"/>
                </a:solidFill>
              </a:rPr>
              <a:t>Return to normal science operations as soon as reasonably possible.  In cases where this law conflicts with the First </a:t>
            </a:r>
            <a:r>
              <a:rPr lang="en-US" sz="2200" dirty="0">
                <a:solidFill>
                  <a:srgbClr val="0000FF"/>
                </a:solidFill>
              </a:rPr>
              <a:t>L</a:t>
            </a:r>
            <a:r>
              <a:rPr lang="en-US" sz="2200" dirty="0" smtClean="0">
                <a:solidFill>
                  <a:srgbClr val="0000FF"/>
                </a:solidFill>
              </a:rPr>
              <a:t>aw, the First </a:t>
            </a:r>
            <a:r>
              <a:rPr lang="en-US" sz="2200" dirty="0">
                <a:solidFill>
                  <a:srgbClr val="0000FF"/>
                </a:solidFill>
              </a:rPr>
              <a:t>L</a:t>
            </a:r>
            <a:r>
              <a:rPr lang="en-US" sz="2200" dirty="0" smtClean="0">
                <a:solidFill>
                  <a:srgbClr val="0000FF"/>
                </a:solidFill>
              </a:rPr>
              <a:t>aw takes precedence.</a:t>
            </a:r>
          </a:p>
          <a:p>
            <a:pPr marL="400050" lvl="1" indent="0">
              <a:buNone/>
            </a:pPr>
            <a:r>
              <a:rPr lang="en-US" sz="1800" dirty="0" smtClean="0"/>
              <a:t>There’s that word “reasonably” again.  We do not have infinite time and manpower to prepare for conjunction.  So, some management judgment is required.</a:t>
            </a:r>
          </a:p>
          <a:p>
            <a:pPr marL="400050" lvl="1" indent="0">
              <a:buNone/>
            </a:pPr>
            <a:endParaRPr lang="en-US" sz="1800" dirty="0" smtClean="0"/>
          </a:p>
          <a:p>
            <a:pPr marL="457200" indent="-457200">
              <a:buFont typeface="+mj-lt"/>
              <a:buAutoNum type="arabicPeriod"/>
            </a:pPr>
            <a:r>
              <a:rPr lang="en-US" sz="2200" dirty="0" smtClean="0">
                <a:solidFill>
                  <a:srgbClr val="0000FF"/>
                </a:solidFill>
              </a:rPr>
              <a:t>Conduct science operations during conjunction, if reasonably feasible. In cases where this law conflicts with the first two, the first two laws take precedence.</a:t>
            </a:r>
          </a:p>
          <a:p>
            <a:pPr marL="400050" lvl="1" indent="0">
              <a:buNone/>
            </a:pPr>
            <a:r>
              <a:rPr lang="en-US" sz="1800" dirty="0" smtClean="0"/>
              <a:t>We do not have infinite time and manpower.</a:t>
            </a:r>
          </a:p>
          <a:p>
            <a:pPr marL="457200" indent="-457200">
              <a:buFont typeface="+mj-lt"/>
              <a:buAutoNum type="arabicPeriod"/>
            </a:pPr>
            <a:endParaRPr lang="en-US" sz="2200" dirty="0"/>
          </a:p>
        </p:txBody>
      </p:sp>
    </p:spTree>
    <p:extLst>
      <p:ext uri="{BB962C8B-B14F-4D97-AF65-F5344CB8AC3E}">
        <p14:creationId xmlns:p14="http://schemas.microsoft.com/office/powerpoint/2010/main" val="2963070591"/>
      </p:ext>
    </p:extLst>
  </p:cSld>
  <p:clrMapOvr>
    <a:masterClrMapping/>
  </p:clrMapOvr>
</p:sld>
</file>

<file path=ppt/theme/theme1.xml><?xml version="1.0" encoding="utf-8"?>
<a:theme xmlns:a="http://schemas.openxmlformats.org/drawingml/2006/main" name="13-00039 presentation">
  <a:themeElements>
    <a:clrScheme name="APL Branding">
      <a:dk1>
        <a:sysClr val="windowText" lastClr="000000"/>
      </a:dk1>
      <a:lt1>
        <a:sysClr val="window" lastClr="FFFFFF"/>
      </a:lt1>
      <a:dk2>
        <a:srgbClr val="002463"/>
      </a:dk2>
      <a:lt2>
        <a:srgbClr val="EEECE1"/>
      </a:lt2>
      <a:accent1>
        <a:srgbClr val="2C6AC1"/>
      </a:accent1>
      <a:accent2>
        <a:srgbClr val="A0B9EF"/>
      </a:accent2>
      <a:accent3>
        <a:srgbClr val="8C8C8C"/>
      </a:accent3>
      <a:accent4>
        <a:srgbClr val="973505"/>
      </a:accent4>
      <a:accent5>
        <a:srgbClr val="D74C05"/>
      </a:accent5>
      <a:accent6>
        <a:srgbClr val="FD8D16"/>
      </a:accent6>
      <a:hlink>
        <a:srgbClr val="1F63BB"/>
      </a:hlink>
      <a:folHlink>
        <a:srgbClr val="6A34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60000"/>
            <a:lumOff val="40000"/>
          </a:schemeClr>
        </a:solidFill>
        <a:ln w="12700" cmpd="sng"/>
      </a:spPr>
      <a:bodyPr rtlCol="0" anchor="ctr"/>
      <a:lstStyle>
        <a:defPPr algn="ctr">
          <a:defRPr/>
        </a:defPPr>
      </a:lstStyle>
      <a:style>
        <a:lnRef idx="2">
          <a:schemeClr val="dk1"/>
        </a:lnRef>
        <a:fillRef idx="1">
          <a:schemeClr val="lt1"/>
        </a:fillRef>
        <a:effectRef idx="0">
          <a:schemeClr val="dk1"/>
        </a:effectRef>
        <a:fontRef idx="minor">
          <a:schemeClr val="dk1"/>
        </a:fontRef>
      </a:style>
    </a:spDef>
    <a:lnDef>
      <a:spPr>
        <a:ln>
          <a:tailEnd type="none" w="med" len="lg"/>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13-00039 presentation</Template>
  <TotalTime>6024</TotalTime>
  <Words>1023</Words>
  <Application>Microsoft Office PowerPoint</Application>
  <PresentationFormat>On-screen Show (4:3)</PresentationFormat>
  <Paragraphs>371</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13-00039 presentation</vt:lpstr>
      <vt:lpstr>Superior Solar Conjunction Planning</vt:lpstr>
      <vt:lpstr>Agenda</vt:lpstr>
      <vt:lpstr>HGA Feed Temperature Constraint</vt:lpstr>
      <vt:lpstr>HGA Feed Assembly</vt:lpstr>
      <vt:lpstr>STEREO AHEAD Timeline Schedule - DRAFT</vt:lpstr>
      <vt:lpstr>STEREO BEHIND Timeline Schedule - DRAFT</vt:lpstr>
      <vt:lpstr>Key Dates</vt:lpstr>
      <vt:lpstr>PowerPoint Presentation</vt:lpstr>
      <vt:lpstr>Three Laws of STEREO Solar Conjunction</vt:lpstr>
    </vt:vector>
  </TitlesOfParts>
  <Company>JHU/APL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Ossing, Daniel</dc:creator>
  <cp:lastModifiedBy>Ossing, Daniel</cp:lastModifiedBy>
  <cp:revision>147</cp:revision>
  <cp:lastPrinted>2013-09-26T18:20:25Z</cp:lastPrinted>
  <dcterms:created xsi:type="dcterms:W3CDTF">2013-05-10T14:15:06Z</dcterms:created>
  <dcterms:modified xsi:type="dcterms:W3CDTF">2014-05-07T21:32:38Z</dcterms:modified>
</cp:coreProperties>
</file>